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3" r:id="rId6"/>
  </p:sldMasterIdLst>
  <p:notesMasterIdLst>
    <p:notesMasterId r:id="rId55"/>
  </p:notesMasterIdLst>
  <p:sldIdLst>
    <p:sldId id="256" r:id="rId7"/>
    <p:sldId id="354" r:id="rId8"/>
    <p:sldId id="500" r:id="rId9"/>
    <p:sldId id="523" r:id="rId10"/>
    <p:sldId id="524" r:id="rId11"/>
    <p:sldId id="525" r:id="rId12"/>
    <p:sldId id="526" r:id="rId13"/>
    <p:sldId id="386" r:id="rId14"/>
    <p:sldId id="421" r:id="rId15"/>
    <p:sldId id="508" r:id="rId16"/>
    <p:sldId id="509" r:id="rId17"/>
    <p:sldId id="387" r:id="rId18"/>
    <p:sldId id="534" r:id="rId19"/>
    <p:sldId id="535" r:id="rId20"/>
    <p:sldId id="536" r:id="rId21"/>
    <p:sldId id="537" r:id="rId22"/>
    <p:sldId id="538" r:id="rId23"/>
    <p:sldId id="539" r:id="rId24"/>
    <p:sldId id="540" r:id="rId25"/>
    <p:sldId id="406" r:id="rId26"/>
    <p:sldId id="410" r:id="rId27"/>
    <p:sldId id="510" r:id="rId28"/>
    <p:sldId id="511" r:id="rId29"/>
    <p:sldId id="388" r:id="rId30"/>
    <p:sldId id="533" r:id="rId31"/>
    <p:sldId id="530" r:id="rId32"/>
    <p:sldId id="507" r:id="rId33"/>
    <p:sldId id="439" r:id="rId34"/>
    <p:sldId id="532" r:id="rId35"/>
    <p:sldId id="515" r:id="rId36"/>
    <p:sldId id="516" r:id="rId37"/>
    <p:sldId id="517" r:id="rId38"/>
    <p:sldId id="518" r:id="rId39"/>
    <p:sldId id="519" r:id="rId40"/>
    <p:sldId id="520" r:id="rId41"/>
    <p:sldId id="521" r:id="rId42"/>
    <p:sldId id="541" r:id="rId43"/>
    <p:sldId id="390" r:id="rId44"/>
    <p:sldId id="462" r:id="rId45"/>
    <p:sldId id="463" r:id="rId46"/>
    <p:sldId id="464" r:id="rId47"/>
    <p:sldId id="465" r:id="rId48"/>
    <p:sldId id="467" r:id="rId49"/>
    <p:sldId id="499" r:id="rId50"/>
    <p:sldId id="527" r:id="rId51"/>
    <p:sldId id="528" r:id="rId52"/>
    <p:sldId id="529" r:id="rId53"/>
    <p:sldId id="28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Ottmar" initials="KO" lastIdx="17" clrIdx="0">
    <p:extLst>
      <p:ext uri="{19B8F6BF-5375-455C-9EA6-DF929625EA0E}">
        <p15:presenceInfo xmlns:p15="http://schemas.microsoft.com/office/powerpoint/2012/main" userId="Katherine Ottmar" providerId="None"/>
      </p:ext>
    </p:extLst>
  </p:cmAuthor>
  <p:cmAuthor id="2" name="Salyer, Shannon D CIV OPA" initials="SSDCO" lastIdx="1" clrIdx="1">
    <p:extLst>
      <p:ext uri="{19B8F6BF-5375-455C-9EA6-DF929625EA0E}">
        <p15:presenceInfo xmlns:p15="http://schemas.microsoft.com/office/powerpoint/2012/main" userId="Salyer, Shannon D CIV OP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563"/>
    <a:srgbClr val="002855"/>
    <a:srgbClr val="E7E7E7"/>
    <a:srgbClr val="AB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4660"/>
  </p:normalViewPr>
  <p:slideViewPr>
    <p:cSldViewPr snapToGrid="0">
      <p:cViewPr varScale="1">
        <p:scale>
          <a:sx n="58" d="100"/>
          <a:sy n="58" d="100"/>
        </p:scale>
        <p:origin x="8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In-Person PTI Training Participation
In-Person PTI Training Participation
In-Person PTI Training Participation</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rgbClr val="C00000"/>
              </a:solidFill>
              <a:ln w="19050">
                <a:solidFill>
                  <a:schemeClr val="lt1"/>
                </a:solidFill>
              </a:ln>
              <a:effectLst/>
            </c:spPr>
          </c:dPt>
          <c:dPt>
            <c:idx val="3"/>
            <c:bubble3D val="0"/>
            <c:spPr>
              <a:solidFill>
                <a:srgbClr val="1F4E79"/>
              </a:solidFill>
              <a:ln w="19050">
                <a:solidFill>
                  <a:schemeClr val="lt1"/>
                </a:solidFill>
              </a:ln>
              <a:effectLst/>
            </c:spPr>
          </c:dPt>
          <c:dPt>
            <c:idx val="4"/>
            <c:bubble3D val="0"/>
            <c:spPr>
              <a:solidFill>
                <a:schemeClr val="accent3">
                  <a:lumMod val="60000"/>
                </a:schemeClr>
              </a:solidFill>
              <a:ln w="19050">
                <a:solidFill>
                  <a:schemeClr val="lt1"/>
                </a:solidFill>
              </a:ln>
              <a:effectLst/>
            </c:spPr>
          </c:dPt>
          <c:cat>
            <c:strRef>
              <c:f>Sheet1!$A$2:$A$6</c:f>
              <c:strCache>
                <c:ptCount val="5"/>
                <c:pt idx="0">
                  <c:v>MEPCOM</c:v>
                </c:pt>
                <c:pt idx="1">
                  <c:v>ARMY</c:v>
                </c:pt>
                <c:pt idx="2">
                  <c:v>Navy</c:v>
                </c:pt>
                <c:pt idx="3">
                  <c:v>Air Force</c:v>
                </c:pt>
                <c:pt idx="4">
                  <c:v>Coast guard</c:v>
                </c:pt>
              </c:strCache>
            </c:strRef>
          </c:cat>
          <c:val>
            <c:numRef>
              <c:f>Sheet1!$B$2:$B$6</c:f>
              <c:numCache>
                <c:formatCode>General</c:formatCode>
                <c:ptCount val="5"/>
                <c:pt idx="0">
                  <c:v>128</c:v>
                </c:pt>
                <c:pt idx="1">
                  <c:v>72</c:v>
                </c:pt>
                <c:pt idx="2">
                  <c:v>15</c:v>
                </c:pt>
                <c:pt idx="3">
                  <c:v>7</c:v>
                </c:pt>
                <c:pt idx="4">
                  <c:v>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0DFE5-2FC4-4019-B564-CC3DCEB6A253}" type="datetimeFigureOut">
              <a:rPr lang="en-US" smtClean="0"/>
              <a:t>10/11/2019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97E85-F8EB-43F8-917E-2783C7A35F5B}" type="slidenum">
              <a:rPr lang="en-US" smtClean="0"/>
              <a:t>‹#›</a:t>
            </a:fld>
            <a:endParaRPr lang="en-US"/>
          </a:p>
        </p:txBody>
      </p:sp>
    </p:spTree>
    <p:extLst>
      <p:ext uri="{BB962C8B-B14F-4D97-AF65-F5344CB8AC3E}">
        <p14:creationId xmlns:p14="http://schemas.microsoft.com/office/powerpoint/2010/main" val="19602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number of P&amp;P + CEP </a:t>
            </a:r>
            <a:r>
              <a:rPr lang="en-US" sz="1200" b="0" i="0" kern="1200" dirty="0" err="1" smtClean="0">
                <a:solidFill>
                  <a:schemeClr val="tx1"/>
                </a:solidFill>
                <a:effectLst/>
                <a:latin typeface="+mn-lt"/>
                <a:ea typeface="+mn-ea"/>
                <a:cs typeface="+mn-cs"/>
              </a:rPr>
              <a:t>iCAT</a:t>
            </a:r>
            <a:r>
              <a:rPr lang="en-US" sz="1200" b="0" i="0" kern="1200" dirty="0" smtClean="0">
                <a:solidFill>
                  <a:schemeClr val="tx1"/>
                </a:solidFill>
                <a:effectLst/>
                <a:latin typeface="+mn-lt"/>
                <a:ea typeface="+mn-ea"/>
                <a:cs typeface="+mn-cs"/>
              </a:rPr>
              <a:t> should = Total Students Tested?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(714,442 + 72,474 = 786,916; Total student is 786,807)?? Diff of 109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a perfect world those two numbers should equal the total tested, however those numbers were pulled on different days July 12th (total tested) August 5th (CEP/PnP).  The MEPS were able to process tests after July 12th because the MEPS IT personnel can go into the system and change the school year so that's more than likely the reason the numbers are off.</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6F310F0-BD35-41F3-8455-A1A9170D27F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5687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2B490-B05D-45EA-A7BE-C0122DC85D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649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DCD94-8FCD-4706-ADAE-2A3E62E5696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5563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166A1DD-4A3E-4050-9F8C-CDB8D1CF04C7}" type="slidenum">
              <a:rPr lang="en-US" smtClean="0"/>
              <a:pPr/>
              <a:t>26</a:t>
            </a:fld>
            <a:endParaRPr lang="en-US" dirty="0"/>
          </a:p>
        </p:txBody>
      </p:sp>
    </p:spTree>
    <p:extLst>
      <p:ext uri="{BB962C8B-B14F-4D97-AF65-F5344CB8AC3E}">
        <p14:creationId xmlns:p14="http://schemas.microsoft.com/office/powerpoint/2010/main" val="124986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DCD94-8FCD-4706-ADAE-2A3E62E5696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4815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93% indicated that they were satisfied or very satisfied with the training.</a:t>
            </a:r>
          </a:p>
          <a:p>
            <a:r>
              <a:rPr lang="en-US" dirty="0" smtClean="0"/>
              <a:t>majority of participants thought the small group structure was the best feature of the training and taught them the most about giving a PTI</a:t>
            </a:r>
          </a:p>
          <a:p>
            <a:r>
              <a:rPr lang="en-US" dirty="0" smtClean="0"/>
              <a:t>Based on what they learned from the training in Monterey, respondents indicated that they will practice more, use the website more, and share information/train others/nominate others back in the field to improve their PTIs.</a:t>
            </a:r>
          </a:p>
          <a:p>
            <a:endParaRPr lang="en-US" dirty="0"/>
          </a:p>
        </p:txBody>
      </p:sp>
      <p:sp>
        <p:nvSpPr>
          <p:cNvPr id="4" name="Slide Number Placeholder 3"/>
          <p:cNvSpPr>
            <a:spLocks noGrp="1"/>
          </p:cNvSpPr>
          <p:nvPr>
            <p:ph type="sldNum" sz="quarter" idx="10"/>
          </p:nvPr>
        </p:nvSpPr>
        <p:spPr/>
        <p:txBody>
          <a:bodyPr/>
          <a:lstStyle/>
          <a:p>
            <a:fld id="{ACC8F0A3-39B3-FF4B-9FFE-3A8E47C57A99}"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37689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1DCD94-8FCD-4706-ADAE-2A3E62E5696E}" type="slidenum">
              <a:rPr lang="en-US" smtClean="0"/>
              <a:t>47</a:t>
            </a:fld>
            <a:endParaRPr lang="en-US"/>
          </a:p>
        </p:txBody>
      </p:sp>
    </p:spTree>
    <p:extLst>
      <p:ext uri="{BB962C8B-B14F-4D97-AF65-F5344CB8AC3E}">
        <p14:creationId xmlns:p14="http://schemas.microsoft.com/office/powerpoint/2010/main" val="202203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5443671"/>
            <a:ext cx="12192000" cy="1115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07507" y="3546505"/>
            <a:ext cx="9360493" cy="1450426"/>
          </a:xfrm>
        </p:spPr>
        <p:txBody>
          <a:bodyPr anchor="t">
            <a:normAutofit/>
          </a:bodyPr>
          <a:lstStyle>
            <a:lvl1pPr algn="l">
              <a:defRPr sz="4000" b="1"/>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10355" y="4238714"/>
            <a:ext cx="7380718" cy="873808"/>
          </a:xfrm>
        </p:spPr>
        <p:txBody>
          <a:bodyPr/>
          <a:lstStyle>
            <a:lvl1pPr marL="0" indent="0" algn="l">
              <a:buNone/>
              <a:defRPr sz="2400">
                <a:latin typeface="Gotham Medium" charset="0"/>
                <a:ea typeface="Gotham Medium" charset="0"/>
                <a:cs typeface="Gotham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smtClean="0">
                <a:solidFill>
                  <a:srgbClr val="002855"/>
                </a:solidFill>
                <a:latin typeface="Gotham Light" charset="0"/>
                <a:ea typeface="Gotham Light" charset="0"/>
                <a:cs typeface="Gotham Light" charset="0"/>
              </a:rPr>
              <a:t>1.23.2017</a:t>
            </a:r>
            <a:endParaRPr lang="en-US" sz="2400" dirty="0">
              <a:solidFill>
                <a:srgbClr val="002855"/>
              </a:solidFill>
              <a:latin typeface="Gotham Light" charset="0"/>
              <a:ea typeface="Gotham Light" charset="0"/>
              <a:cs typeface="Gotham Light"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9841" y="2340384"/>
            <a:ext cx="3563112" cy="960120"/>
          </a:xfrm>
          <a:prstGeom prst="rect">
            <a:avLst/>
          </a:prstGeom>
        </p:spPr>
      </p:pic>
    </p:spTree>
    <p:extLst>
      <p:ext uri="{BB962C8B-B14F-4D97-AF65-F5344CB8AC3E}">
        <p14:creationId xmlns:p14="http://schemas.microsoft.com/office/powerpoint/2010/main" val="359383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smtClean="0"/>
              <a:t>10/11/2019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smtClean="0"/>
              <a:t>‹#›</a:t>
            </a:fld>
            <a:endParaRPr lang="en-US"/>
          </a:p>
        </p:txBody>
      </p:sp>
    </p:spTree>
    <p:extLst>
      <p:ext uri="{BB962C8B-B14F-4D97-AF65-F5344CB8AC3E}">
        <p14:creationId xmlns:p14="http://schemas.microsoft.com/office/powerpoint/2010/main" val="136913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smtClean="0"/>
              <a:t>10/11/2019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smtClean="0"/>
              <a:t>‹#›</a:t>
            </a:fld>
            <a:endParaRPr lang="en-US"/>
          </a:p>
        </p:txBody>
      </p:sp>
    </p:spTree>
    <p:extLst>
      <p:ext uri="{BB962C8B-B14F-4D97-AF65-F5344CB8AC3E}">
        <p14:creationId xmlns:p14="http://schemas.microsoft.com/office/powerpoint/2010/main" val="190841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70214"/>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99A9CF-1B36-2248-B528-02521250ED2D}" type="datetimeFigureOut">
              <a:rPr lang="en-US" smtClean="0"/>
              <a:t>10/11/2019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246C82-9E8A-8B4A-859A-EC6E0EEB9FBE}"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9695"/>
            <a:ext cx="12192000" cy="3848695"/>
          </a:xfrm>
          <a:prstGeom prst="rect">
            <a:avLst/>
          </a:prstGeom>
        </p:spPr>
      </p:pic>
    </p:spTree>
    <p:extLst>
      <p:ext uri="{BB962C8B-B14F-4D97-AF65-F5344CB8AC3E}">
        <p14:creationId xmlns:p14="http://schemas.microsoft.com/office/powerpoint/2010/main" val="103402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5443671"/>
            <a:ext cx="12192000" cy="1115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307507" y="3546505"/>
            <a:ext cx="9360493" cy="1450426"/>
          </a:xfrm>
        </p:spPr>
        <p:txBody>
          <a:bodyPr anchor="t">
            <a:normAutofit/>
          </a:bodyPr>
          <a:lstStyle>
            <a:lvl1pPr algn="l">
              <a:defRPr sz="4000" b="1"/>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10355" y="4238714"/>
            <a:ext cx="7380718" cy="873808"/>
          </a:xfrm>
        </p:spPr>
        <p:txBody>
          <a:bodyPr/>
          <a:lstStyle>
            <a:lvl1pPr marL="0" indent="0" algn="l">
              <a:buNone/>
              <a:defRPr sz="2400">
                <a:latin typeface="Gotham Medium" charset="0"/>
                <a:ea typeface="Gotham Medium" charset="0"/>
                <a:cs typeface="Gotham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smtClean="0">
                <a:solidFill>
                  <a:srgbClr val="002855"/>
                </a:solidFill>
                <a:latin typeface="Gotham Light" charset="0"/>
                <a:ea typeface="Gotham Light" charset="0"/>
                <a:cs typeface="Gotham Light" charset="0"/>
              </a:rPr>
              <a:t>1.23.2017</a:t>
            </a:r>
            <a:endParaRPr lang="en-US" sz="2400" dirty="0">
              <a:solidFill>
                <a:srgbClr val="002855"/>
              </a:solidFill>
              <a:latin typeface="Gotham Light" charset="0"/>
              <a:ea typeface="Gotham Light" charset="0"/>
              <a:cs typeface="Gotham Light"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9841" y="2340384"/>
            <a:ext cx="3563112" cy="960120"/>
          </a:xfrm>
          <a:prstGeom prst="rect">
            <a:avLst/>
          </a:prstGeom>
        </p:spPr>
      </p:pic>
    </p:spTree>
    <p:extLst>
      <p:ext uri="{BB962C8B-B14F-4D97-AF65-F5344CB8AC3E}">
        <p14:creationId xmlns:p14="http://schemas.microsoft.com/office/powerpoint/2010/main" val="79296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otham Light"/>
                <a:ea typeface="Gotham Light"/>
                <a:cs typeface="Arial" charset="0"/>
              </a:defRPr>
            </a:lvl1pPr>
            <a:lvl2pPr>
              <a:defRPr>
                <a:latin typeface="Gotham Light"/>
                <a:ea typeface="Gotham Light"/>
                <a:cs typeface="Arial" charset="0"/>
              </a:defRPr>
            </a:lvl2pPr>
            <a:lvl3pPr>
              <a:defRPr>
                <a:latin typeface="Gotham Light"/>
                <a:ea typeface="Gotham Light"/>
                <a:cs typeface="Arial" charset="0"/>
              </a:defRPr>
            </a:lvl3pPr>
            <a:lvl4pPr>
              <a:defRPr>
                <a:latin typeface="Gotham Light"/>
                <a:ea typeface="Gotham Light"/>
                <a:cs typeface="Arial" charset="0"/>
              </a:defRPr>
            </a:lvl4pPr>
            <a:lvl5pPr>
              <a:defRPr>
                <a:latin typeface="Gotham Light"/>
                <a:ea typeface="Gotham Light"/>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10/11/2019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5154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10/11/2019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803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10/11/2019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606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10/11/2019</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1269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10/11/2019</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4747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10/11/2019</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169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otham Light"/>
                <a:ea typeface="Gotham Light"/>
                <a:cs typeface="Arial" charset="0"/>
              </a:defRPr>
            </a:lvl1pPr>
            <a:lvl2pPr>
              <a:defRPr>
                <a:latin typeface="Gotham Light"/>
                <a:ea typeface="Gotham Light"/>
                <a:cs typeface="Arial" charset="0"/>
              </a:defRPr>
            </a:lvl2pPr>
            <a:lvl3pPr>
              <a:defRPr>
                <a:latin typeface="Gotham Light"/>
                <a:ea typeface="Gotham Light"/>
                <a:cs typeface="Arial" charset="0"/>
              </a:defRPr>
            </a:lvl3pPr>
            <a:lvl4pPr>
              <a:defRPr>
                <a:latin typeface="Gotham Light"/>
                <a:ea typeface="Gotham Light"/>
                <a:cs typeface="Arial" charset="0"/>
              </a:defRPr>
            </a:lvl4pPr>
            <a:lvl5pPr>
              <a:defRPr>
                <a:latin typeface="Gotham Light"/>
                <a:ea typeface="Gotham Light"/>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smtClean="0"/>
              <a:t>10/11/2019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smtClean="0"/>
              <a:t>‹#›</a:t>
            </a:fld>
            <a:endParaRPr lang="en-US"/>
          </a:p>
        </p:txBody>
      </p:sp>
    </p:spTree>
    <p:extLst>
      <p:ext uri="{BB962C8B-B14F-4D97-AF65-F5344CB8AC3E}">
        <p14:creationId xmlns:p14="http://schemas.microsoft.com/office/powerpoint/2010/main" val="2320845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10/11/2019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34631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10/11/2019</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073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10/11/2019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8159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a:solidFill>
                  <a:prstClr val="black"/>
                </a:solidFill>
              </a:rPr>
              <a:pPr/>
              <a:t>10/11/2019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4181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70214"/>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99A9CF-1B36-2248-B528-02521250ED2D}" type="datetimeFigureOut">
              <a:rPr lang="en-US">
                <a:solidFill>
                  <a:prstClr val="black"/>
                </a:solidFill>
              </a:rPr>
              <a:pPr/>
              <a:t>10/11/2019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246C82-9E8A-8B4A-859A-EC6E0EEB9FBE}" type="slidenum">
              <a:rPr lang="en-US">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0" y="-9695"/>
            <a:ext cx="12192000" cy="3848695"/>
          </a:xfrm>
          <a:prstGeom prst="rect">
            <a:avLst/>
          </a:prstGeom>
        </p:spPr>
      </p:pic>
    </p:spTree>
    <p:extLst>
      <p:ext uri="{BB962C8B-B14F-4D97-AF65-F5344CB8AC3E}">
        <p14:creationId xmlns:p14="http://schemas.microsoft.com/office/powerpoint/2010/main" val="102561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smtClean="0"/>
              <a:t>10/11/2019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smtClean="0"/>
              <a:t>‹#›</a:t>
            </a:fld>
            <a:endParaRPr lang="en-US"/>
          </a:p>
        </p:txBody>
      </p:sp>
    </p:spTree>
    <p:extLst>
      <p:ext uri="{BB962C8B-B14F-4D97-AF65-F5344CB8AC3E}">
        <p14:creationId xmlns:p14="http://schemas.microsoft.com/office/powerpoint/2010/main" val="253559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smtClean="0"/>
              <a:t>10/11/2019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smtClean="0"/>
              <a:t>‹#›</a:t>
            </a:fld>
            <a:endParaRPr lang="en-US"/>
          </a:p>
        </p:txBody>
      </p:sp>
    </p:spTree>
    <p:extLst>
      <p:ext uri="{BB962C8B-B14F-4D97-AF65-F5344CB8AC3E}">
        <p14:creationId xmlns:p14="http://schemas.microsoft.com/office/powerpoint/2010/main" val="181705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smtClean="0"/>
              <a:t>10/11/2019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smtClean="0"/>
              <a:t>‹#›</a:t>
            </a:fld>
            <a:endParaRPr lang="en-US"/>
          </a:p>
        </p:txBody>
      </p:sp>
    </p:spTree>
    <p:extLst>
      <p:ext uri="{BB962C8B-B14F-4D97-AF65-F5344CB8AC3E}">
        <p14:creationId xmlns:p14="http://schemas.microsoft.com/office/powerpoint/2010/main" val="298837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smtClean="0"/>
              <a:t>10/11/2019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smtClean="0"/>
              <a:t>‹#›</a:t>
            </a:fld>
            <a:endParaRPr lang="en-US"/>
          </a:p>
        </p:txBody>
      </p:sp>
    </p:spTree>
    <p:extLst>
      <p:ext uri="{BB962C8B-B14F-4D97-AF65-F5344CB8AC3E}">
        <p14:creationId xmlns:p14="http://schemas.microsoft.com/office/powerpoint/2010/main" val="215725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smtClean="0"/>
              <a:t>10/11/2019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smtClean="0"/>
              <a:t>‹#›</a:t>
            </a:fld>
            <a:endParaRPr lang="en-US"/>
          </a:p>
        </p:txBody>
      </p:sp>
    </p:spTree>
    <p:extLst>
      <p:ext uri="{BB962C8B-B14F-4D97-AF65-F5344CB8AC3E}">
        <p14:creationId xmlns:p14="http://schemas.microsoft.com/office/powerpoint/2010/main" val="120449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smtClean="0"/>
              <a:t>10/11/2019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smtClean="0"/>
              <a:t>‹#›</a:t>
            </a:fld>
            <a:endParaRPr lang="en-US"/>
          </a:p>
        </p:txBody>
      </p:sp>
    </p:spTree>
    <p:extLst>
      <p:ext uri="{BB962C8B-B14F-4D97-AF65-F5344CB8AC3E}">
        <p14:creationId xmlns:p14="http://schemas.microsoft.com/office/powerpoint/2010/main" val="18140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F77737-A854-48D0-9F70-7AB4F846C7D7}" type="datetimeFigureOut">
              <a:rPr lang="en-US" smtClean="0"/>
              <a:t>10/11/2019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DB2D3B1-5122-4295-87C3-C953D20F3FF3}" type="slidenum">
              <a:rPr lang="en-US" smtClean="0"/>
              <a:t>‹#›</a:t>
            </a:fld>
            <a:endParaRPr lang="en-US"/>
          </a:p>
        </p:txBody>
      </p:sp>
    </p:spTree>
    <p:extLst>
      <p:ext uri="{BB962C8B-B14F-4D97-AF65-F5344CB8AC3E}">
        <p14:creationId xmlns:p14="http://schemas.microsoft.com/office/powerpoint/2010/main" val="56196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emf"/><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213366"/>
          </a:xfrm>
          <a:prstGeom prst="rect">
            <a:avLst/>
          </a:prstGeom>
          <a:noFill/>
          <a:ln>
            <a:noFill/>
          </a:ln>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628923"/>
            <a:ext cx="12192000" cy="229077"/>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8988" y="5968654"/>
            <a:ext cx="1209801" cy="515460"/>
          </a:xfrm>
          <a:prstGeom prst="rect">
            <a:avLst/>
          </a:prstGeom>
        </p:spPr>
      </p:pic>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836208" y="5731741"/>
            <a:ext cx="1392135" cy="751311"/>
          </a:xfrm>
          <a:prstGeom prst="rect">
            <a:avLst/>
          </a:prstGeom>
        </p:spPr>
      </p:pic>
    </p:spTree>
    <p:extLst>
      <p:ext uri="{BB962C8B-B14F-4D97-AF65-F5344CB8AC3E}">
        <p14:creationId xmlns:p14="http://schemas.microsoft.com/office/powerpoint/2010/main" val="2184874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2800" kern="1200">
          <a:solidFill>
            <a:srgbClr val="002855"/>
          </a:solidFill>
          <a:latin typeface="Gotham Medium" charset="0"/>
          <a:ea typeface="Gotham Medium" charset="0"/>
          <a:cs typeface="Gotham Medium"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213366"/>
          </a:xfrm>
          <a:prstGeom prst="rect">
            <a:avLst/>
          </a:prstGeom>
          <a:noFill/>
          <a:ln>
            <a:noFill/>
          </a:ln>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628923"/>
            <a:ext cx="12192000" cy="229077"/>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8988" y="5968654"/>
            <a:ext cx="1209801" cy="515460"/>
          </a:xfrm>
          <a:prstGeom prst="rect">
            <a:avLst/>
          </a:prstGeom>
        </p:spPr>
      </p:pic>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836208" y="5731741"/>
            <a:ext cx="1392135" cy="751311"/>
          </a:xfrm>
          <a:prstGeom prst="rect">
            <a:avLst/>
          </a:prstGeom>
        </p:spPr>
      </p:pic>
    </p:spTree>
    <p:extLst>
      <p:ext uri="{BB962C8B-B14F-4D97-AF65-F5344CB8AC3E}">
        <p14:creationId xmlns:p14="http://schemas.microsoft.com/office/powerpoint/2010/main" val="359561584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2800" kern="1200">
          <a:solidFill>
            <a:srgbClr val="002855"/>
          </a:solidFill>
          <a:latin typeface="Gotham Medium" charset="0"/>
          <a:ea typeface="Gotham Medium" charset="0"/>
          <a:cs typeface="Gotham Medium"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Hebrew"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ncda.org/aws/NCDA/pt/sd/product/11018/_PARENT/layout_products/false"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2" Type="http://schemas.openxmlformats.org/officeDocument/2006/relationships/hyperlink" Target="mailto:Shannon.d.salyer.civ@mail.mi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19841" y="3424687"/>
            <a:ext cx="9943516" cy="1077218"/>
          </a:xfrm>
          <a:prstGeom prst="rect">
            <a:avLst/>
          </a:prstGeom>
          <a:noFill/>
        </p:spPr>
        <p:txBody>
          <a:bodyPr wrap="square" rtlCol="0">
            <a:spAutoFit/>
          </a:bodyPr>
          <a:lstStyle/>
          <a:p>
            <a:r>
              <a:rPr lang="en-US" sz="4000" b="1" dirty="0" smtClean="0">
                <a:solidFill>
                  <a:srgbClr val="002855"/>
                </a:solidFill>
                <a:latin typeface="Gotham" charset="0"/>
                <a:ea typeface="Gotham" charset="0"/>
                <a:cs typeface="Gotham" charset="0"/>
              </a:rPr>
              <a:t>ASVAB Career Exploration Program</a:t>
            </a:r>
          </a:p>
          <a:p>
            <a:r>
              <a:rPr lang="en-US" sz="2400" dirty="0" smtClean="0">
                <a:solidFill>
                  <a:srgbClr val="002855"/>
                </a:solidFill>
                <a:latin typeface="Gotham Light" charset="0"/>
                <a:ea typeface="Gotham Light" charset="0"/>
                <a:cs typeface="Gotham Light" charset="0"/>
              </a:rPr>
              <a:t>September 2019</a:t>
            </a:r>
            <a:endParaRPr lang="en-US" sz="2400" dirty="0">
              <a:solidFill>
                <a:srgbClr val="002855"/>
              </a:solidFill>
              <a:latin typeface="Gotham Light" charset="0"/>
              <a:ea typeface="Gotham Light" charset="0"/>
              <a:cs typeface="Gotham Light"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33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28923"/>
            <a:ext cx="12192000" cy="2290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841" y="2340384"/>
            <a:ext cx="3563112" cy="960120"/>
          </a:xfrm>
          <a:prstGeom prst="rect">
            <a:avLst/>
          </a:prstGeom>
        </p:spPr>
      </p:pic>
    </p:spTree>
    <p:extLst>
      <p:ext uri="{BB962C8B-B14F-4D97-AF65-F5344CB8AC3E}">
        <p14:creationId xmlns:p14="http://schemas.microsoft.com/office/powerpoint/2010/main" val="488241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95" y="0"/>
            <a:ext cx="10515600" cy="960120"/>
          </a:xfrm>
        </p:spPr>
        <p:txBody>
          <a:bodyPr/>
          <a:lstStyle/>
          <a:p>
            <a:r>
              <a:rPr lang="en-US" dirty="0" smtClean="0"/>
              <a:t>Conclusions and Next Steps:</a:t>
            </a:r>
            <a:endParaRPr lang="en-US" dirty="0"/>
          </a:p>
        </p:txBody>
      </p:sp>
      <p:sp>
        <p:nvSpPr>
          <p:cNvPr id="3" name="Content Placeholder 2"/>
          <p:cNvSpPr>
            <a:spLocks noGrp="1"/>
          </p:cNvSpPr>
          <p:nvPr>
            <p:ph idx="1"/>
          </p:nvPr>
        </p:nvSpPr>
        <p:spPr>
          <a:xfrm>
            <a:off x="340995" y="694054"/>
            <a:ext cx="11510010" cy="5581016"/>
          </a:xfrm>
        </p:spPr>
        <p:txBody>
          <a:bodyPr>
            <a:noAutofit/>
          </a:bodyPr>
          <a:lstStyle/>
          <a:p>
            <a:r>
              <a:rPr lang="en-US" dirty="0" smtClean="0"/>
              <a:t>P&amp;P-ASVAB testing should continue in the CEP for schools that lack sufficient infrastructure (i.e., computers and internet connectivity)</a:t>
            </a:r>
          </a:p>
          <a:p>
            <a:r>
              <a:rPr lang="en-US" dirty="0" smtClean="0"/>
              <a:t>Backup P&amp;P forms should be identified for use in the CEP in the event of a compromise</a:t>
            </a:r>
            <a:endParaRPr lang="en-US" dirty="0"/>
          </a:p>
          <a:p>
            <a:pPr lvl="1"/>
            <a:r>
              <a:rPr lang="en-US" dirty="0" smtClean="0"/>
              <a:t>Identify form/s from P&amp;P – ASVAB 20 – 22 series</a:t>
            </a:r>
          </a:p>
          <a:p>
            <a:pPr lvl="1"/>
            <a:r>
              <a:rPr lang="en-US" dirty="0" smtClean="0"/>
              <a:t>Tiger Team with DPAC, MEPCOM, and AP to develop PO&amp;AM for implementation</a:t>
            </a:r>
          </a:p>
          <a:p>
            <a:r>
              <a:rPr lang="en-US" dirty="0" smtClean="0"/>
              <a:t>Where possible, steps should be taken to increase utilization of </a:t>
            </a:r>
            <a:r>
              <a:rPr lang="en-US" dirty="0" err="1" smtClean="0"/>
              <a:t>iCAT</a:t>
            </a:r>
            <a:endParaRPr lang="en-US" dirty="0" smtClean="0"/>
          </a:p>
          <a:p>
            <a:pPr lvl="1"/>
            <a:r>
              <a:rPr lang="en-US" dirty="0" smtClean="0"/>
              <a:t>DPAC has identified DMDC team leads to address monitoring issues</a:t>
            </a:r>
          </a:p>
          <a:p>
            <a:pPr lvl="1"/>
            <a:r>
              <a:rPr lang="en-US" dirty="0" smtClean="0"/>
              <a:t>DMDC assigned POCs to resolve connectivity issues</a:t>
            </a:r>
          </a:p>
          <a:p>
            <a:pPr lvl="1"/>
            <a:r>
              <a:rPr lang="en-US" dirty="0" smtClean="0"/>
              <a:t>Requested RAM increase</a:t>
            </a:r>
          </a:p>
          <a:p>
            <a:pPr lvl="1"/>
            <a:r>
              <a:rPr lang="en-US" dirty="0" smtClean="0"/>
              <a:t>Requested serves increase</a:t>
            </a:r>
          </a:p>
          <a:p>
            <a:pPr lvl="1"/>
            <a:r>
              <a:rPr lang="en-US" dirty="0" smtClean="0"/>
              <a:t>DPAC continues to work with DMDC to create systematic plan to accommodate approximately 2 million additional users (transition of </a:t>
            </a:r>
            <a:r>
              <a:rPr lang="en-US" dirty="0" err="1" smtClean="0"/>
              <a:t>WinCAT</a:t>
            </a:r>
            <a:r>
              <a:rPr lang="en-US" dirty="0" smtClean="0"/>
              <a:t> and CEP P&amp;P to </a:t>
            </a:r>
            <a:r>
              <a:rPr lang="en-US" dirty="0" err="1" smtClean="0"/>
              <a:t>iCAT</a:t>
            </a:r>
            <a:r>
              <a:rPr lang="en-US" dirty="0" smtClean="0"/>
              <a:t>). </a:t>
            </a:r>
          </a:p>
          <a:p>
            <a:pPr lvl="1"/>
            <a:r>
              <a:rPr lang="en-US" dirty="0" smtClean="0"/>
              <a:t>Ultimate transition from </a:t>
            </a:r>
            <a:r>
              <a:rPr lang="en-US" dirty="0" err="1" smtClean="0"/>
              <a:t>iCAT</a:t>
            </a:r>
            <a:r>
              <a:rPr lang="en-US" dirty="0" smtClean="0"/>
              <a:t> to Cloud</a:t>
            </a:r>
          </a:p>
          <a:p>
            <a:r>
              <a:rPr lang="en-US" dirty="0" smtClean="0"/>
              <a:t>Conducting Device Evaluation Study</a:t>
            </a:r>
          </a:p>
        </p:txBody>
      </p:sp>
    </p:spTree>
    <p:extLst>
      <p:ext uri="{BB962C8B-B14F-4D97-AF65-F5344CB8AC3E}">
        <p14:creationId xmlns:p14="http://schemas.microsoft.com/office/powerpoint/2010/main" val="257918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0"/>
            <a:ext cx="10515600" cy="960120"/>
          </a:xfrm>
        </p:spPr>
        <p:txBody>
          <a:bodyPr/>
          <a:lstStyle/>
          <a:p>
            <a:r>
              <a:rPr lang="en-US" dirty="0" smtClean="0"/>
              <a:t>Conclusions and Next Steps:</a:t>
            </a:r>
            <a:endParaRPr lang="en-US" dirty="0"/>
          </a:p>
        </p:txBody>
      </p:sp>
      <p:sp>
        <p:nvSpPr>
          <p:cNvPr id="3" name="Content Placeholder 2"/>
          <p:cNvSpPr>
            <a:spLocks noGrp="1"/>
          </p:cNvSpPr>
          <p:nvPr>
            <p:ph idx="1"/>
          </p:nvPr>
        </p:nvSpPr>
        <p:spPr>
          <a:xfrm>
            <a:off x="331470" y="960120"/>
            <a:ext cx="11510010" cy="5581016"/>
          </a:xfrm>
        </p:spPr>
        <p:txBody>
          <a:bodyPr>
            <a:noAutofit/>
          </a:bodyPr>
          <a:lstStyle/>
          <a:p>
            <a:r>
              <a:rPr lang="en-US" sz="2400" dirty="0" smtClean="0"/>
              <a:t>Allow </a:t>
            </a:r>
            <a:r>
              <a:rPr lang="en-US" sz="2400" dirty="0" err="1" smtClean="0"/>
              <a:t>iCAT</a:t>
            </a:r>
            <a:r>
              <a:rPr lang="en-US" sz="2400" dirty="0" smtClean="0"/>
              <a:t> administration using 12” monitors</a:t>
            </a:r>
          </a:p>
          <a:p>
            <a:r>
              <a:rPr lang="en-US" sz="2400" dirty="0" smtClean="0"/>
              <a:t>Expand </a:t>
            </a:r>
            <a:r>
              <a:rPr lang="en-US" sz="2400" dirty="0" err="1" smtClean="0"/>
              <a:t>iCAT</a:t>
            </a:r>
            <a:r>
              <a:rPr lang="en-US" sz="2400" dirty="0" smtClean="0"/>
              <a:t> browser options to Safari</a:t>
            </a:r>
          </a:p>
          <a:p>
            <a:pPr lvl="1"/>
            <a:r>
              <a:rPr lang="en-US" sz="2400" dirty="0" smtClean="0"/>
              <a:t>DPAC developing implementation timeline</a:t>
            </a:r>
          </a:p>
          <a:p>
            <a:r>
              <a:rPr lang="en-US" sz="2400" dirty="0" smtClean="0"/>
              <a:t>Continue to work with CAVEON to identify potentially compromised material</a:t>
            </a:r>
          </a:p>
          <a:p>
            <a:pPr lvl="1"/>
            <a:r>
              <a:rPr lang="en-US" sz="2400" dirty="0" smtClean="0"/>
              <a:t>The largest online arena of potential ASVAB threats was from free and for profit test prep sites</a:t>
            </a:r>
          </a:p>
          <a:p>
            <a:pPr lvl="1"/>
            <a:r>
              <a:rPr lang="en-US" sz="2400" dirty="0" smtClean="0"/>
              <a:t>Other areas where reported potential threats occurred were Video Archives, Flashcard Sites, Social Media, Mobile Apps, Document Archives and Brain dump Sites.</a:t>
            </a:r>
          </a:p>
          <a:p>
            <a:pPr lvl="1"/>
            <a:r>
              <a:rPr lang="en-US" sz="2400" dirty="0" smtClean="0"/>
              <a:t>Provide additional test item content to CAVEON for review</a:t>
            </a:r>
            <a:endParaRPr lang="en-US" sz="2400" dirty="0"/>
          </a:p>
        </p:txBody>
      </p:sp>
    </p:spTree>
    <p:extLst>
      <p:ext uri="{BB962C8B-B14F-4D97-AF65-F5344CB8AC3E}">
        <p14:creationId xmlns:p14="http://schemas.microsoft.com/office/powerpoint/2010/main" val="1722544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2511"/>
          </a:xfrm>
        </p:spPr>
        <p:txBody>
          <a:bodyPr>
            <a:normAutofit/>
          </a:bodyPr>
          <a:lstStyle/>
          <a:p>
            <a:pPr algn="ctr"/>
            <a:r>
              <a:rPr lang="en-US" sz="4000" dirty="0"/>
              <a:t>Needs Assessment and Action Items</a:t>
            </a:r>
            <a:br>
              <a:rPr lang="en-US" sz="4000" dirty="0"/>
            </a:br>
            <a:endParaRPr lang="en-US" sz="4000" dirty="0"/>
          </a:p>
        </p:txBody>
      </p:sp>
    </p:spTree>
    <p:extLst>
      <p:ext uri="{BB962C8B-B14F-4D97-AF65-F5344CB8AC3E}">
        <p14:creationId xmlns:p14="http://schemas.microsoft.com/office/powerpoint/2010/main" val="112531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365125"/>
            <a:ext cx="11515061" cy="1325563"/>
          </a:xfrm>
        </p:spPr>
        <p:txBody>
          <a:bodyPr/>
          <a:lstStyle/>
          <a:p>
            <a:r>
              <a:rPr lang="en-US" dirty="0" smtClean="0"/>
              <a:t>Expert Panel/Needs Assessment:  Recommendations and Progress</a:t>
            </a:r>
            <a:endParaRPr lang="en-US" dirty="0"/>
          </a:p>
        </p:txBody>
      </p:sp>
      <p:sp>
        <p:nvSpPr>
          <p:cNvPr id="3" name="Content Placeholder 2"/>
          <p:cNvSpPr>
            <a:spLocks noGrp="1"/>
          </p:cNvSpPr>
          <p:nvPr>
            <p:ph idx="1"/>
          </p:nvPr>
        </p:nvSpPr>
        <p:spPr>
          <a:xfrm>
            <a:off x="838200" y="1690689"/>
            <a:ext cx="10515600" cy="4146586"/>
          </a:xfrm>
        </p:spPr>
        <p:txBody>
          <a:bodyPr>
            <a:normAutofit lnSpcReduction="10000"/>
          </a:bodyPr>
          <a:lstStyle/>
          <a:p>
            <a:pPr marL="0" indent="0">
              <a:buNone/>
            </a:pPr>
            <a:r>
              <a:rPr lang="en-US" dirty="0" smtClean="0"/>
              <a:t>Program Processes:  </a:t>
            </a:r>
          </a:p>
          <a:p>
            <a:r>
              <a:rPr lang="en-US" dirty="0" smtClean="0"/>
              <a:t>Develop </a:t>
            </a:r>
            <a:r>
              <a:rPr lang="en-US" dirty="0"/>
              <a:t>electronic reminder system to maintain contact with students and parents between testing and interpretation</a:t>
            </a:r>
            <a:r>
              <a:rPr lang="en-US" dirty="0" smtClean="0"/>
              <a:t>.</a:t>
            </a:r>
          </a:p>
          <a:p>
            <a:r>
              <a:rPr lang="en-US" dirty="0"/>
              <a:t>Develop a mechanism for including parents in the career exploration process</a:t>
            </a:r>
            <a:r>
              <a:rPr lang="en-US" dirty="0" smtClean="0"/>
              <a:t>.</a:t>
            </a:r>
          </a:p>
          <a:p>
            <a:r>
              <a:rPr lang="en-US" dirty="0"/>
              <a:t>Develop a protocol for sending personalized reminders of available resources and activities that can further engage the students in reflecting on their assessment results and career/educational exploration plans.</a:t>
            </a:r>
            <a:endParaRPr lang="en-US" dirty="0" smtClean="0"/>
          </a:p>
          <a:p>
            <a:r>
              <a:rPr lang="en-US" dirty="0" smtClean="0"/>
              <a:t>Session numbers and other manual processes hindering effectiveness of program (Needs Assessment Finding)</a:t>
            </a:r>
          </a:p>
          <a:p>
            <a:pPr lvl="1"/>
            <a:r>
              <a:rPr lang="en-US" b="1" dirty="0" smtClean="0"/>
              <a:t>Business Modernization Contract</a:t>
            </a:r>
          </a:p>
          <a:p>
            <a:pPr lvl="2"/>
            <a:r>
              <a:rPr lang="en-US" b="1" dirty="0" smtClean="0"/>
              <a:t>Includes a look at manual processes that occur throughout the lifecycle of the CEP, from scheduling to accountability.  Includes requirements gathering to update legacy systems.  Joint project with USMEPCOM.  June 2019-2020</a:t>
            </a:r>
          </a:p>
          <a:p>
            <a:pPr marL="0" indent="0">
              <a:buNone/>
            </a:pPr>
            <a:endParaRPr lang="en-US" dirty="0" smtClean="0"/>
          </a:p>
          <a:p>
            <a:endParaRPr lang="en-US" dirty="0"/>
          </a:p>
        </p:txBody>
      </p:sp>
    </p:spTree>
    <p:extLst>
      <p:ext uri="{BB962C8B-B14F-4D97-AF65-F5344CB8AC3E}">
        <p14:creationId xmlns:p14="http://schemas.microsoft.com/office/powerpoint/2010/main" val="232184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365125"/>
            <a:ext cx="11098619" cy="1325563"/>
          </a:xfrm>
        </p:spPr>
        <p:txBody>
          <a:bodyPr/>
          <a:lstStyle/>
          <a:p>
            <a:r>
              <a:rPr lang="en-US" dirty="0"/>
              <a:t>Expert Panel/Needs Assessment:  Recommendations and Progress</a:t>
            </a:r>
          </a:p>
        </p:txBody>
      </p:sp>
      <p:sp>
        <p:nvSpPr>
          <p:cNvPr id="3" name="Content Placeholder 2"/>
          <p:cNvSpPr>
            <a:spLocks noGrp="1"/>
          </p:cNvSpPr>
          <p:nvPr>
            <p:ph idx="1"/>
          </p:nvPr>
        </p:nvSpPr>
        <p:spPr/>
        <p:txBody>
          <a:bodyPr/>
          <a:lstStyle/>
          <a:p>
            <a:pPr marL="0" indent="0">
              <a:buNone/>
            </a:pPr>
            <a:r>
              <a:rPr lang="en-US" dirty="0" smtClean="0"/>
              <a:t>Assessments:  </a:t>
            </a:r>
          </a:p>
          <a:p>
            <a:r>
              <a:rPr lang="en-US" dirty="0" smtClean="0"/>
              <a:t>Expert </a:t>
            </a:r>
            <a:r>
              <a:rPr lang="en-US" dirty="0"/>
              <a:t>panel recommended a review/evaluation of the current FYI item pool to achieve an inventory that encompasses critical, occupationally relevant tasks for high school students and is culturally appropriate</a:t>
            </a:r>
          </a:p>
          <a:p>
            <a:pPr lvl="1"/>
            <a:r>
              <a:rPr lang="en-US" b="1" dirty="0"/>
              <a:t>FYI Revision Efforts</a:t>
            </a:r>
          </a:p>
          <a:p>
            <a:pPr lvl="2"/>
            <a:r>
              <a:rPr lang="en-US" b="1" dirty="0"/>
              <a:t>Presentation by Olga Friedman to follow on current state of FYI.  Future efforts will commence September </a:t>
            </a:r>
            <a:r>
              <a:rPr lang="en-US" b="1" dirty="0" smtClean="0"/>
              <a:t>2019-2021</a:t>
            </a:r>
          </a:p>
          <a:p>
            <a:endParaRPr lang="en-US" dirty="0"/>
          </a:p>
          <a:p>
            <a:endParaRPr lang="en-US" dirty="0"/>
          </a:p>
        </p:txBody>
      </p:sp>
    </p:spTree>
    <p:extLst>
      <p:ext uri="{BB962C8B-B14F-4D97-AF65-F5344CB8AC3E}">
        <p14:creationId xmlns:p14="http://schemas.microsoft.com/office/powerpoint/2010/main" val="75886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365125"/>
            <a:ext cx="11098619" cy="889517"/>
          </a:xfrm>
        </p:spPr>
        <p:txBody>
          <a:bodyPr/>
          <a:lstStyle/>
          <a:p>
            <a:r>
              <a:rPr lang="en-US" dirty="0"/>
              <a:t>Expert Panel/Needs Assessment:  Recommendations and Progress</a:t>
            </a:r>
          </a:p>
        </p:txBody>
      </p:sp>
      <p:sp>
        <p:nvSpPr>
          <p:cNvPr id="3" name="Content Placeholder 2"/>
          <p:cNvSpPr>
            <a:spLocks noGrp="1"/>
          </p:cNvSpPr>
          <p:nvPr>
            <p:ph idx="1"/>
          </p:nvPr>
        </p:nvSpPr>
        <p:spPr>
          <a:xfrm>
            <a:off x="838200" y="1329070"/>
            <a:ext cx="10515600" cy="4847893"/>
          </a:xfrm>
        </p:spPr>
        <p:txBody>
          <a:bodyPr/>
          <a:lstStyle/>
          <a:p>
            <a:pPr marL="0" lvl="0" indent="0">
              <a:buNone/>
            </a:pPr>
            <a:r>
              <a:rPr lang="en-US" dirty="0" smtClean="0"/>
              <a:t>Websites:</a:t>
            </a:r>
          </a:p>
          <a:p>
            <a:pPr lvl="0"/>
            <a:r>
              <a:rPr lang="en-US" dirty="0" smtClean="0"/>
              <a:t>Under </a:t>
            </a:r>
            <a:r>
              <a:rPr lang="en-US" dirty="0"/>
              <a:t>Resources, some are .pdf files and some are Word documents. The panel recommends converting all resources into writeable .pdf files. The website also should provide a link to Adobe for those who might not have downloaded the software to read pdfs.</a:t>
            </a:r>
          </a:p>
          <a:p>
            <a:pPr lvl="0"/>
            <a:r>
              <a:rPr lang="en-US" dirty="0"/>
              <a:t>The Resources section also contains links to items that are not relevant to students (i.e., ASVAB CEP Counselor Guide). The panel recommends that the website is configured such that the available resources are specific to each user population (students, educators, parents). </a:t>
            </a:r>
          </a:p>
          <a:p>
            <a:pPr lvl="1"/>
            <a:r>
              <a:rPr lang="en-US" b="1" dirty="0" smtClean="0"/>
              <a:t>Reconfigured and implemented a new resource center on asvabprogram.com, includes integration of twitter feed and other social media.</a:t>
            </a:r>
          </a:p>
          <a:p>
            <a:pPr lvl="1"/>
            <a:r>
              <a:rPr lang="en-US" b="1" dirty="0" smtClean="0"/>
              <a:t>Website reconfiguration planned with website refresh (2021-2022)</a:t>
            </a:r>
            <a:endParaRPr lang="en-US" b="1" dirty="0"/>
          </a:p>
        </p:txBody>
      </p:sp>
    </p:spTree>
    <p:extLst>
      <p:ext uri="{BB962C8B-B14F-4D97-AF65-F5344CB8AC3E}">
        <p14:creationId xmlns:p14="http://schemas.microsoft.com/office/powerpoint/2010/main" val="375837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1" y="365125"/>
            <a:ext cx="11398102" cy="1080903"/>
          </a:xfrm>
        </p:spPr>
        <p:txBody>
          <a:bodyPr/>
          <a:lstStyle/>
          <a:p>
            <a:r>
              <a:rPr lang="en-US" dirty="0"/>
              <a:t>Expert Panel/Needs Assessment:  Recommendations and Progress</a:t>
            </a:r>
          </a:p>
        </p:txBody>
      </p:sp>
      <p:sp>
        <p:nvSpPr>
          <p:cNvPr id="3" name="Content Placeholder 2"/>
          <p:cNvSpPr>
            <a:spLocks noGrp="1"/>
          </p:cNvSpPr>
          <p:nvPr>
            <p:ph idx="1"/>
          </p:nvPr>
        </p:nvSpPr>
        <p:spPr>
          <a:xfrm>
            <a:off x="341127" y="1167732"/>
            <a:ext cx="11141149" cy="4730935"/>
          </a:xfrm>
        </p:spPr>
        <p:txBody>
          <a:bodyPr>
            <a:normAutofit fontScale="77500" lnSpcReduction="20000"/>
          </a:bodyPr>
          <a:lstStyle/>
          <a:p>
            <a:pPr marL="0" indent="0">
              <a:buNone/>
            </a:pPr>
            <a:r>
              <a:rPr lang="en-US" dirty="0" smtClean="0"/>
              <a:t>Marketing</a:t>
            </a:r>
          </a:p>
          <a:p>
            <a:r>
              <a:rPr lang="en-US" dirty="0" smtClean="0"/>
              <a:t>The </a:t>
            </a:r>
            <a:r>
              <a:rPr lang="en-US" dirty="0"/>
              <a:t>ASVAB CEP and the FYI should be marketed to professional journals and textbooks, as well as integrated into the National Certified Counselors curriculum</a:t>
            </a:r>
            <a:r>
              <a:rPr lang="en-US" dirty="0" smtClean="0"/>
              <a:t>.</a:t>
            </a:r>
          </a:p>
          <a:p>
            <a:pPr lvl="1"/>
            <a:r>
              <a:rPr lang="en-US" b="1" dirty="0" smtClean="0"/>
              <a:t>ASVAB CEP included in:  A comprehensive Guide to Career Assessment, 7</a:t>
            </a:r>
            <a:r>
              <a:rPr lang="en-US" b="1" baseline="30000" dirty="0" smtClean="0"/>
              <a:t>th</a:t>
            </a:r>
            <a:r>
              <a:rPr lang="en-US" b="1" dirty="0" smtClean="0"/>
              <a:t> Edition, Published by NCDA</a:t>
            </a:r>
          </a:p>
          <a:p>
            <a:pPr lvl="1"/>
            <a:r>
              <a:rPr lang="en-US" b="1" dirty="0">
                <a:hlinkClick r:id="rId2"/>
              </a:rPr>
              <a:t>https://www.ncda.org/aws/NCDA/pt/sd/product/11018/_</a:t>
            </a:r>
            <a:r>
              <a:rPr lang="en-US" b="1" dirty="0" smtClean="0">
                <a:hlinkClick r:id="rId2"/>
              </a:rPr>
              <a:t>PARENT/layout_products/false</a:t>
            </a:r>
            <a:endParaRPr lang="en-US" b="1" dirty="0" smtClean="0"/>
          </a:p>
          <a:p>
            <a:pPr marL="457200" lvl="1" indent="0">
              <a:buNone/>
            </a:pPr>
            <a:endParaRPr lang="en-US" dirty="0" smtClean="0"/>
          </a:p>
          <a:p>
            <a:pPr marL="0" indent="0">
              <a:buNone/>
            </a:pPr>
            <a:r>
              <a:rPr lang="en-US" sz="1500" b="1" dirty="0"/>
              <a:t>Part IV – Career Assessment Instrument </a:t>
            </a:r>
            <a:r>
              <a:rPr lang="en-US" sz="1500" b="1" dirty="0" smtClean="0"/>
              <a:t>Reviews</a:t>
            </a:r>
            <a:endParaRPr lang="en-US" sz="1500" dirty="0"/>
          </a:p>
          <a:p>
            <a:pPr marL="0" indent="0">
              <a:buNone/>
            </a:pPr>
            <a:r>
              <a:rPr lang="en-US" sz="1500" dirty="0" smtClean="0"/>
              <a:t>Ability </a:t>
            </a:r>
            <a:r>
              <a:rPr lang="en-US" sz="1500" dirty="0"/>
              <a:t>Explorer – Kathy M. Evans (Both Print and Online)</a:t>
            </a:r>
            <a:br>
              <a:rPr lang="en-US" sz="1500" dirty="0"/>
            </a:br>
            <a:r>
              <a:rPr lang="en-US" sz="1500" dirty="0"/>
              <a:t>Ashland Interest Inventory – Darrin L. Carr, Pamela McCoy, &amp; Alyssa West</a:t>
            </a:r>
            <a:br>
              <a:rPr lang="en-US" sz="1500" dirty="0"/>
            </a:br>
            <a:r>
              <a:rPr lang="en-US" sz="1500" dirty="0"/>
              <a:t>ASVAB – </a:t>
            </a:r>
            <a:r>
              <a:rPr lang="en-US" sz="1500" dirty="0" err="1"/>
              <a:t>Laith</a:t>
            </a:r>
            <a:r>
              <a:rPr lang="en-US" sz="1500" dirty="0"/>
              <a:t> G. </a:t>
            </a:r>
            <a:r>
              <a:rPr lang="en-US" sz="1500" dirty="0" err="1"/>
              <a:t>Mazahreh</a:t>
            </a:r>
            <a:r>
              <a:rPr lang="en-US" sz="1500" dirty="0"/>
              <a:t/>
            </a:r>
            <a:br>
              <a:rPr lang="en-US" sz="1500" dirty="0"/>
            </a:br>
            <a:r>
              <a:rPr lang="en-US" sz="1500" dirty="0"/>
              <a:t>California Psychological Inventory – Rebekah </a:t>
            </a:r>
            <a:r>
              <a:rPr lang="en-US" sz="1500" dirty="0" err="1"/>
              <a:t>Reysen</a:t>
            </a:r>
            <a:r>
              <a:rPr lang="en-US" sz="1500" dirty="0"/>
              <a:t/>
            </a:r>
            <a:br>
              <a:rPr lang="en-US" sz="1500" dirty="0"/>
            </a:br>
            <a:r>
              <a:rPr lang="en-US" sz="1500" dirty="0"/>
              <a:t>Career Decision Self- Efficacy Scale – Joshua C. Watson (Both Print and Online)</a:t>
            </a:r>
            <a:br>
              <a:rPr lang="en-US" sz="1500" dirty="0"/>
            </a:br>
            <a:r>
              <a:rPr lang="en-US" sz="1500" dirty="0"/>
              <a:t>Career Occupational Preferences System Interest Inventory (COPS) – Jenna </a:t>
            </a:r>
            <a:r>
              <a:rPr lang="en-US" sz="1500" dirty="0" err="1"/>
              <a:t>Crabb</a:t>
            </a:r>
            <a:r>
              <a:rPr lang="en-US" sz="1500" dirty="0"/>
              <a:t/>
            </a:r>
            <a:br>
              <a:rPr lang="en-US" sz="1500" dirty="0"/>
            </a:br>
            <a:r>
              <a:rPr lang="en-US" sz="1500" dirty="0"/>
              <a:t>Career Thoughts Inventory – Brian M. Calhoun</a:t>
            </a:r>
            <a:br>
              <a:rPr lang="en-US" sz="1500" dirty="0"/>
            </a:br>
            <a:r>
              <a:rPr lang="en-US" sz="1500" dirty="0"/>
              <a:t>Jackson Career Explorer – Justin R. Fields</a:t>
            </a:r>
            <a:br>
              <a:rPr lang="en-US" sz="1500" dirty="0"/>
            </a:br>
            <a:r>
              <a:rPr lang="en-US" sz="1500" dirty="0"/>
              <a:t>Jackson Vocational Interest Inventory – Julie Aitken </a:t>
            </a:r>
            <a:r>
              <a:rPr lang="en-US" sz="1500" dirty="0" err="1"/>
              <a:t>Schermer</a:t>
            </a:r>
            <a:r>
              <a:rPr lang="en-US" sz="1500" dirty="0"/>
              <a:t/>
            </a:r>
            <a:br>
              <a:rPr lang="en-US" sz="1500" dirty="0"/>
            </a:br>
            <a:r>
              <a:rPr lang="en-US" sz="1500" dirty="0" err="1"/>
              <a:t>Kuder</a:t>
            </a:r>
            <a:r>
              <a:rPr lang="en-US" sz="1500" dirty="0"/>
              <a:t> Career Planning System – Melinda M. Gibbons &amp; Charmayne R. Adams (Both Print and Online)</a:t>
            </a:r>
            <a:br>
              <a:rPr lang="en-US" sz="1500" dirty="0"/>
            </a:br>
            <a:r>
              <a:rPr lang="en-US" sz="1500" dirty="0"/>
              <a:t>NEO-4 – Brian J. Taber</a:t>
            </a:r>
            <a:br>
              <a:rPr lang="en-US" sz="1500" dirty="0"/>
            </a:br>
            <a:r>
              <a:rPr lang="en-US" sz="1500" dirty="0"/>
              <a:t>Occupational Aptitude Survey and Interest Schedule (OASIS-3) – Amanda G. Flora</a:t>
            </a:r>
            <a:br>
              <a:rPr lang="en-US" sz="1500" dirty="0"/>
            </a:br>
            <a:r>
              <a:rPr lang="en-US" sz="1500" dirty="0"/>
              <a:t>Self- Directed Search – Chad Luke &amp; Zach </a:t>
            </a:r>
            <a:r>
              <a:rPr lang="en-US" sz="1500" dirty="0" err="1"/>
              <a:t>Budesa</a:t>
            </a:r>
            <a:r>
              <a:rPr lang="en-US" sz="1500" dirty="0"/>
              <a:t/>
            </a:r>
            <a:br>
              <a:rPr lang="en-US" sz="1500" dirty="0"/>
            </a:br>
            <a:r>
              <a:rPr lang="en-US" sz="1500" dirty="0"/>
              <a:t>Work Values Inventory – S. Autumn </a:t>
            </a:r>
            <a:r>
              <a:rPr lang="en-US" sz="1500" dirty="0" smtClean="0"/>
              <a:t>Collins</a:t>
            </a:r>
            <a:r>
              <a:rPr lang="en-US" sz="1500" dirty="0"/>
              <a:t/>
            </a:r>
            <a:br>
              <a:rPr lang="en-US" sz="1500" dirty="0"/>
            </a:br>
            <a:r>
              <a:rPr lang="en-US" sz="1500" dirty="0" smtClean="0"/>
              <a:t>Career </a:t>
            </a:r>
            <a:r>
              <a:rPr lang="en-US" sz="1500" dirty="0"/>
              <a:t>Construction Interview – Louis A. </a:t>
            </a:r>
            <a:r>
              <a:rPr lang="en-US" sz="1500" dirty="0" err="1"/>
              <a:t>Busacca</a:t>
            </a:r>
            <a:r>
              <a:rPr lang="en-US" sz="1500" dirty="0"/>
              <a:t> (Both Print and Online)</a:t>
            </a:r>
            <a:br>
              <a:rPr lang="en-US" sz="1500" dirty="0"/>
            </a:br>
            <a:r>
              <a:rPr lang="en-US" sz="1500" dirty="0"/>
              <a:t>Career Genogram – Tina M. </a:t>
            </a:r>
            <a:r>
              <a:rPr lang="en-US" sz="1500" dirty="0" err="1"/>
              <a:t>Anctil</a:t>
            </a:r>
            <a:r>
              <a:rPr lang="en-US" sz="1500" dirty="0"/>
              <a:t/>
            </a:r>
            <a:br>
              <a:rPr lang="en-US" sz="1500" dirty="0"/>
            </a:br>
            <a:r>
              <a:rPr lang="en-US" sz="1500" dirty="0" err="1"/>
              <a:t>Knowdell</a:t>
            </a:r>
            <a:r>
              <a:rPr lang="en-US" sz="1500" dirty="0"/>
              <a:t> Card Sorts – Tanya M. Campos</a:t>
            </a:r>
          </a:p>
          <a:p>
            <a:pPr lvl="1"/>
            <a:endParaRPr lang="en-US" dirty="0" smtClean="0"/>
          </a:p>
          <a:p>
            <a:pPr lvl="1"/>
            <a:endParaRPr lang="en-US" dirty="0"/>
          </a:p>
        </p:txBody>
      </p:sp>
    </p:spTree>
    <p:extLst>
      <p:ext uri="{BB962C8B-B14F-4D97-AF65-F5344CB8AC3E}">
        <p14:creationId xmlns:p14="http://schemas.microsoft.com/office/powerpoint/2010/main" val="256952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5"/>
            <a:ext cx="10995991" cy="1325563"/>
          </a:xfrm>
        </p:spPr>
        <p:txBody>
          <a:bodyPr/>
          <a:lstStyle/>
          <a:p>
            <a:r>
              <a:rPr lang="en-US" dirty="0"/>
              <a:t>Expert Panel/Needs Assessment:  Recommendations and Progress</a:t>
            </a:r>
          </a:p>
        </p:txBody>
      </p:sp>
      <p:sp>
        <p:nvSpPr>
          <p:cNvPr id="3" name="Content Placeholder 2"/>
          <p:cNvSpPr>
            <a:spLocks noGrp="1"/>
          </p:cNvSpPr>
          <p:nvPr>
            <p:ph idx="1"/>
          </p:nvPr>
        </p:nvSpPr>
        <p:spPr/>
        <p:txBody>
          <a:bodyPr/>
          <a:lstStyle/>
          <a:p>
            <a:pPr marL="0" indent="0">
              <a:buNone/>
            </a:pPr>
            <a:r>
              <a:rPr lang="en-US" dirty="0" smtClean="0"/>
              <a:t>Reports and Interpretation</a:t>
            </a:r>
          </a:p>
          <a:p>
            <a:r>
              <a:rPr lang="en-US" dirty="0" smtClean="0"/>
              <a:t>Post </a:t>
            </a:r>
            <a:r>
              <a:rPr lang="en-US" dirty="0"/>
              <a:t>Test Interpretations, inconsistencies, lack of website </a:t>
            </a:r>
            <a:r>
              <a:rPr lang="en-US" dirty="0" smtClean="0"/>
              <a:t>usage (Needs Assessment)</a:t>
            </a:r>
          </a:p>
          <a:p>
            <a:r>
              <a:rPr lang="en-US" dirty="0"/>
              <a:t>Identify strategies to increase engagement with the CEP to increase the amount of time spent exploring occupational information and other resources to strengthen the depth of processing and personal relevance. For example, involve more interactive online activities, and link to the portfolio within the CITM with internet resources and activities that supplement guided exploration with counselors and parents.</a:t>
            </a:r>
          </a:p>
          <a:p>
            <a:pPr lvl="1"/>
            <a:r>
              <a:rPr lang="en-US" b="1" dirty="0"/>
              <a:t>PTI Training Effort</a:t>
            </a:r>
          </a:p>
          <a:p>
            <a:pPr lvl="2"/>
            <a:r>
              <a:rPr lang="en-US" b="1" dirty="0"/>
              <a:t>Detailed information on the virtual and in-person training to follow. February 2019-August </a:t>
            </a:r>
            <a:r>
              <a:rPr lang="en-US" b="1" dirty="0" smtClean="0"/>
              <a:t>2019 (As needed)</a:t>
            </a:r>
            <a:endParaRPr lang="en-US" b="1" dirty="0"/>
          </a:p>
          <a:p>
            <a:endParaRPr lang="en-US" dirty="0"/>
          </a:p>
        </p:txBody>
      </p:sp>
    </p:spTree>
    <p:extLst>
      <p:ext uri="{BB962C8B-B14F-4D97-AF65-F5344CB8AC3E}">
        <p14:creationId xmlns:p14="http://schemas.microsoft.com/office/powerpoint/2010/main" val="1054932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365125"/>
            <a:ext cx="11087986" cy="1325563"/>
          </a:xfrm>
        </p:spPr>
        <p:txBody>
          <a:bodyPr/>
          <a:lstStyle/>
          <a:p>
            <a:r>
              <a:rPr lang="en-US" dirty="0"/>
              <a:t>Expert Panel/Needs Assessment:  Recommendations and Progress</a:t>
            </a:r>
          </a:p>
        </p:txBody>
      </p:sp>
      <p:sp>
        <p:nvSpPr>
          <p:cNvPr id="3" name="Content Placeholder 2"/>
          <p:cNvSpPr>
            <a:spLocks noGrp="1"/>
          </p:cNvSpPr>
          <p:nvPr>
            <p:ph idx="1"/>
          </p:nvPr>
        </p:nvSpPr>
        <p:spPr>
          <a:xfrm>
            <a:off x="838200" y="1562987"/>
            <a:ext cx="10515600" cy="4338084"/>
          </a:xfrm>
        </p:spPr>
        <p:txBody>
          <a:bodyPr>
            <a:normAutofit fontScale="92500" lnSpcReduction="10000"/>
          </a:bodyPr>
          <a:lstStyle/>
          <a:p>
            <a:r>
              <a:rPr lang="en-US" dirty="0"/>
              <a:t>Identify strategies to increase engagement with the CEP to increase the amount of time spent exploring occupational information and other resources to strengthen the depth of processing and personal relevance. </a:t>
            </a:r>
            <a:endParaRPr lang="en-US" dirty="0" smtClean="0"/>
          </a:p>
          <a:p>
            <a:r>
              <a:rPr lang="en-US" dirty="0"/>
              <a:t>Conduct a thorough review of training provided to Education Services Specialists and of post-test interpretation processes, to include updates to the websites, measures, and activities.</a:t>
            </a:r>
          </a:p>
          <a:p>
            <a:r>
              <a:rPr lang="en-US" dirty="0"/>
              <a:t>Expand the interpretative information for ASVAB results to provide detailed suggestions for understanding and strengthening skills. Consider including additional reflective questions to enhance understanding of results and facilitate action steps for the career exploration process.</a:t>
            </a:r>
          </a:p>
          <a:p>
            <a:r>
              <a:rPr lang="en-US" dirty="0"/>
              <a:t>Make it a priority to increase the number of computerized administration options beyond the current CEP, including smartphone applications</a:t>
            </a:r>
            <a:r>
              <a:rPr lang="en-US" dirty="0" smtClean="0"/>
              <a:t>.</a:t>
            </a:r>
            <a:endParaRPr lang="en-US" dirty="0"/>
          </a:p>
          <a:p>
            <a:pPr lvl="1"/>
            <a:r>
              <a:rPr lang="en-US" b="1" dirty="0" smtClean="0"/>
              <a:t>Classroom activity inclusion and PTI Training</a:t>
            </a:r>
          </a:p>
          <a:p>
            <a:pPr lvl="2"/>
            <a:r>
              <a:rPr lang="en-US" b="1" dirty="0" smtClean="0"/>
              <a:t>By educating the field on the information included in the websites, and inviting recruiting commands to participate in the train-the-trainer model, we have built in multiple opportunities for schools, counselors, and recruiters to use the CEP to inform students of their options. (Ongoing)</a:t>
            </a:r>
          </a:p>
          <a:p>
            <a:endParaRPr lang="en-US" dirty="0" smtClean="0"/>
          </a:p>
          <a:p>
            <a:pPr lvl="2"/>
            <a:endParaRPr lang="en-US" i="1" dirty="0"/>
          </a:p>
        </p:txBody>
      </p:sp>
    </p:spTree>
    <p:extLst>
      <p:ext uri="{BB962C8B-B14F-4D97-AF65-F5344CB8AC3E}">
        <p14:creationId xmlns:p14="http://schemas.microsoft.com/office/powerpoint/2010/main" val="331022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3" y="365125"/>
            <a:ext cx="11173047" cy="1080903"/>
          </a:xfrm>
        </p:spPr>
        <p:txBody>
          <a:bodyPr/>
          <a:lstStyle/>
          <a:p>
            <a:r>
              <a:rPr lang="en-US" dirty="0"/>
              <a:t>Expert Panel/Needs Assessment:  Recommendations and Progress</a:t>
            </a:r>
          </a:p>
        </p:txBody>
      </p:sp>
      <p:sp>
        <p:nvSpPr>
          <p:cNvPr id="3" name="Content Placeholder 2"/>
          <p:cNvSpPr>
            <a:spLocks noGrp="1"/>
          </p:cNvSpPr>
          <p:nvPr>
            <p:ph idx="1"/>
          </p:nvPr>
        </p:nvSpPr>
        <p:spPr>
          <a:xfrm>
            <a:off x="838200" y="1552353"/>
            <a:ext cx="10515600" cy="4210494"/>
          </a:xfrm>
        </p:spPr>
        <p:txBody>
          <a:bodyPr/>
          <a:lstStyle/>
          <a:p>
            <a:pPr marL="0" indent="0">
              <a:buNone/>
            </a:pPr>
            <a:r>
              <a:rPr lang="en-US" dirty="0" smtClean="0"/>
              <a:t>Other Comments, Suggestions, Ideas for the Program:</a:t>
            </a:r>
          </a:p>
          <a:p>
            <a:r>
              <a:rPr lang="en-US" dirty="0"/>
              <a:t>Develop a work values measure that links an individual’s work values to </a:t>
            </a:r>
            <a:r>
              <a:rPr lang="en-US" dirty="0" smtClean="0"/>
              <a:t>occupations</a:t>
            </a:r>
          </a:p>
          <a:p>
            <a:pPr lvl="1"/>
            <a:r>
              <a:rPr lang="en-US" b="1" dirty="0" smtClean="0"/>
              <a:t>Under contract September 2019-2020</a:t>
            </a:r>
          </a:p>
          <a:p>
            <a:r>
              <a:rPr lang="en-US" dirty="0"/>
              <a:t>Develop a Successful Job Search toolbox on the asvabprogram.com website that includes how to develop a resume, use social media, search for a job, and interview for a </a:t>
            </a:r>
            <a:r>
              <a:rPr lang="en-US" dirty="0" smtClean="0"/>
              <a:t>job</a:t>
            </a:r>
          </a:p>
          <a:p>
            <a:pPr lvl="1"/>
            <a:r>
              <a:rPr lang="en-US" b="1" dirty="0" smtClean="0"/>
              <a:t>Under contract June 2020</a:t>
            </a:r>
          </a:p>
          <a:p>
            <a:r>
              <a:rPr lang="en-US" dirty="0"/>
              <a:t>Provide uniform credentialed career development training to ASVAB CEP administrators and </a:t>
            </a:r>
            <a:r>
              <a:rPr lang="en-US" dirty="0" smtClean="0"/>
              <a:t>interpreters</a:t>
            </a:r>
          </a:p>
          <a:p>
            <a:pPr lvl="1"/>
            <a:r>
              <a:rPr lang="en-US" b="1" dirty="0" smtClean="0"/>
              <a:t>USMEPCOM investigating funding options and feasibility of incorporation in the CP-31 Program.  </a:t>
            </a:r>
          </a:p>
          <a:p>
            <a:pPr lvl="1"/>
            <a:r>
              <a:rPr lang="en-US" b="1" dirty="0" smtClean="0"/>
              <a:t>Investigating offering CEUs for pre-conference workshops</a:t>
            </a:r>
          </a:p>
          <a:p>
            <a:pPr lvl="1"/>
            <a:endParaRPr lang="en-US" dirty="0"/>
          </a:p>
        </p:txBody>
      </p:sp>
    </p:spTree>
    <p:extLst>
      <p:ext uri="{BB962C8B-B14F-4D97-AF65-F5344CB8AC3E}">
        <p14:creationId xmlns:p14="http://schemas.microsoft.com/office/powerpoint/2010/main" val="355467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Agenda</a:t>
            </a:r>
            <a:endParaRPr lang="en-US" sz="4400" dirty="0"/>
          </a:p>
        </p:txBody>
      </p:sp>
      <p:sp>
        <p:nvSpPr>
          <p:cNvPr id="3" name="Content Placeholder 2"/>
          <p:cNvSpPr>
            <a:spLocks noGrp="1"/>
          </p:cNvSpPr>
          <p:nvPr>
            <p:ph idx="1"/>
          </p:nvPr>
        </p:nvSpPr>
        <p:spPr>
          <a:xfrm>
            <a:off x="838200" y="1690688"/>
            <a:ext cx="10515600" cy="4322618"/>
          </a:xfrm>
        </p:spPr>
        <p:txBody>
          <a:bodyPr>
            <a:normAutofit/>
          </a:bodyPr>
          <a:lstStyle/>
          <a:p>
            <a:r>
              <a:rPr lang="en-US" sz="2800" dirty="0" smtClean="0"/>
              <a:t>CEP Metrics</a:t>
            </a:r>
          </a:p>
          <a:p>
            <a:r>
              <a:rPr lang="en-US" sz="2800" dirty="0" smtClean="0"/>
              <a:t>CEP IPR (Accession Policy, MEPCOM , and OPA)</a:t>
            </a:r>
          </a:p>
          <a:p>
            <a:r>
              <a:rPr lang="en-US" sz="2800" dirty="0" smtClean="0"/>
              <a:t>Needs Assessment and Recommendations</a:t>
            </a:r>
          </a:p>
          <a:p>
            <a:r>
              <a:rPr lang="en-US" sz="2800" dirty="0" smtClean="0"/>
              <a:t>State Usage of ASVAB CEP</a:t>
            </a:r>
          </a:p>
          <a:p>
            <a:r>
              <a:rPr lang="en-US" sz="2800" dirty="0"/>
              <a:t>PTI Proficiency </a:t>
            </a:r>
            <a:r>
              <a:rPr lang="en-US" sz="2800" dirty="0" smtClean="0"/>
              <a:t>Training</a:t>
            </a:r>
          </a:p>
          <a:p>
            <a:r>
              <a:rPr lang="en-US" sz="2800" dirty="0" smtClean="0"/>
              <a:t>FYI Revisions</a:t>
            </a:r>
          </a:p>
          <a:p>
            <a:r>
              <a:rPr lang="en-US" sz="2800" dirty="0" smtClean="0"/>
              <a:t>Option Ready</a:t>
            </a:r>
          </a:p>
          <a:p>
            <a:pPr marL="0" indent="0">
              <a:buNone/>
            </a:pPr>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3041756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 y="130785"/>
            <a:ext cx="10515600" cy="1325563"/>
          </a:xfrm>
        </p:spPr>
        <p:txBody>
          <a:bodyPr/>
          <a:lstStyle/>
          <a:p>
            <a:r>
              <a:rPr lang="en-US" dirty="0" smtClean="0"/>
              <a:t>Actions Completed:</a:t>
            </a:r>
            <a:endParaRPr lang="en-US" dirty="0"/>
          </a:p>
        </p:txBody>
      </p:sp>
      <p:sp>
        <p:nvSpPr>
          <p:cNvPr id="3" name="Content Placeholder 2"/>
          <p:cNvSpPr>
            <a:spLocks noGrp="1"/>
          </p:cNvSpPr>
          <p:nvPr>
            <p:ph idx="1"/>
          </p:nvPr>
        </p:nvSpPr>
        <p:spPr>
          <a:xfrm>
            <a:off x="0" y="1376338"/>
            <a:ext cx="11186160" cy="4351338"/>
          </a:xfrm>
        </p:spPr>
        <p:txBody>
          <a:bodyPr>
            <a:normAutofit/>
          </a:bodyPr>
          <a:lstStyle/>
          <a:p>
            <a:pPr lvl="1"/>
            <a:r>
              <a:rPr lang="en-US" sz="2400" dirty="0" smtClean="0"/>
              <a:t>Reviewed </a:t>
            </a:r>
            <a:r>
              <a:rPr lang="en-US" sz="2400" dirty="0"/>
              <a:t>past reports on pilot efforts to incorporate </a:t>
            </a:r>
            <a:r>
              <a:rPr lang="en-US" sz="2400" dirty="0" err="1"/>
              <a:t>iCAT</a:t>
            </a:r>
            <a:r>
              <a:rPr lang="en-US" sz="2400" dirty="0"/>
              <a:t> into the CEP and observation forms provided by test administrators</a:t>
            </a:r>
          </a:p>
          <a:p>
            <a:pPr lvl="1"/>
            <a:r>
              <a:rPr lang="en-US" sz="2400" dirty="0"/>
              <a:t>Conducted observations of current paper-and-pencil and CEP </a:t>
            </a:r>
            <a:r>
              <a:rPr lang="en-US" sz="2400" dirty="0" err="1"/>
              <a:t>iCAT</a:t>
            </a:r>
            <a:r>
              <a:rPr lang="en-US" sz="2400" dirty="0"/>
              <a:t> sessions</a:t>
            </a:r>
          </a:p>
          <a:p>
            <a:pPr lvl="1"/>
            <a:r>
              <a:rPr lang="en-US" sz="2400" dirty="0"/>
              <a:t>Obtained input from DPAC and MEPCOM personnel, ESS, and others in the field on the status of </a:t>
            </a:r>
            <a:r>
              <a:rPr lang="en-US" sz="2400" dirty="0" err="1"/>
              <a:t>iCAT</a:t>
            </a:r>
            <a:r>
              <a:rPr lang="en-US" sz="2400" dirty="0"/>
              <a:t> CEP</a:t>
            </a:r>
          </a:p>
          <a:p>
            <a:pPr lvl="1"/>
            <a:r>
              <a:rPr lang="en-US" sz="2400" dirty="0" smtClean="0"/>
              <a:t>Made </a:t>
            </a:r>
            <a:r>
              <a:rPr lang="en-US" sz="2400" dirty="0"/>
              <a:t>recommendations for improving the current situation and provide alternative business models for </a:t>
            </a:r>
            <a:r>
              <a:rPr lang="en-US" sz="2400" dirty="0" err="1"/>
              <a:t>iCAT</a:t>
            </a:r>
            <a:r>
              <a:rPr lang="en-US" sz="2400" dirty="0"/>
              <a:t> CEP</a:t>
            </a:r>
          </a:p>
          <a:p>
            <a:endParaRPr lang="en-US" sz="2400" dirty="0"/>
          </a:p>
          <a:p>
            <a:endParaRPr lang="en-US" sz="2400" dirty="0"/>
          </a:p>
          <a:p>
            <a:endParaRPr lang="en-US" sz="2400" dirty="0"/>
          </a:p>
        </p:txBody>
      </p:sp>
    </p:spTree>
    <p:extLst>
      <p:ext uri="{BB962C8B-B14F-4D97-AF65-F5344CB8AC3E}">
        <p14:creationId xmlns:p14="http://schemas.microsoft.com/office/powerpoint/2010/main" val="1138485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 y="410187"/>
            <a:ext cx="10515600" cy="680573"/>
          </a:xfrm>
        </p:spPr>
        <p:txBody>
          <a:bodyPr>
            <a:normAutofit/>
          </a:bodyPr>
          <a:lstStyle/>
          <a:p>
            <a:r>
              <a:rPr lang="en-US" sz="3600" dirty="0" smtClean="0"/>
              <a:t>Recommendations:</a:t>
            </a:r>
            <a:endParaRPr lang="en-US" sz="3600" dirty="0"/>
          </a:p>
        </p:txBody>
      </p:sp>
      <p:sp>
        <p:nvSpPr>
          <p:cNvPr id="3" name="Content Placeholder 2"/>
          <p:cNvSpPr>
            <a:spLocks noGrp="1"/>
          </p:cNvSpPr>
          <p:nvPr>
            <p:ph idx="1"/>
          </p:nvPr>
        </p:nvSpPr>
        <p:spPr>
          <a:xfrm>
            <a:off x="278130" y="1433660"/>
            <a:ext cx="11494770" cy="5230030"/>
          </a:xfrm>
        </p:spPr>
        <p:txBody>
          <a:bodyPr>
            <a:noAutofit/>
          </a:bodyPr>
          <a:lstStyle/>
          <a:p>
            <a:r>
              <a:rPr lang="en-US" sz="2400" dirty="0"/>
              <a:t>Paper-and-Pencil and </a:t>
            </a:r>
            <a:r>
              <a:rPr lang="en-US" sz="2400" dirty="0" err="1"/>
              <a:t>iCAT</a:t>
            </a:r>
            <a:r>
              <a:rPr lang="en-US" sz="2400" dirty="0"/>
              <a:t> </a:t>
            </a:r>
            <a:r>
              <a:rPr lang="en-US" sz="2400" dirty="0" smtClean="0"/>
              <a:t>Administrations</a:t>
            </a:r>
            <a:endParaRPr lang="en-US" sz="2400" dirty="0"/>
          </a:p>
          <a:p>
            <a:pPr lvl="1"/>
            <a:r>
              <a:rPr lang="en-US" sz="2400" dirty="0" smtClean="0"/>
              <a:t>Reinforce </a:t>
            </a:r>
            <a:r>
              <a:rPr lang="en-US" sz="2400" dirty="0"/>
              <a:t>rules related to proper proctor behavior</a:t>
            </a:r>
          </a:p>
          <a:p>
            <a:pPr lvl="1"/>
            <a:r>
              <a:rPr lang="en-US" sz="2400" dirty="0" smtClean="0"/>
              <a:t>Institute a </a:t>
            </a:r>
            <a:r>
              <a:rPr lang="en-US" sz="2400" dirty="0"/>
              <a:t>database management system </a:t>
            </a:r>
            <a:r>
              <a:rPr lang="en-US" sz="2400" dirty="0" smtClean="0"/>
              <a:t>to issue session numbers</a:t>
            </a:r>
          </a:p>
          <a:p>
            <a:r>
              <a:rPr lang="en-US" sz="2400" dirty="0"/>
              <a:t>Paper-and-Pencil ASVAB Administrations</a:t>
            </a:r>
          </a:p>
          <a:p>
            <a:pPr lvl="1"/>
            <a:r>
              <a:rPr lang="en-US" sz="2400" dirty="0"/>
              <a:t>Done in accordance with recommended procedures</a:t>
            </a:r>
          </a:p>
          <a:p>
            <a:pPr lvl="1"/>
            <a:r>
              <a:rPr lang="en-US" sz="2400" dirty="0" smtClean="0"/>
              <a:t>Review instructions </a:t>
            </a:r>
            <a:r>
              <a:rPr lang="en-US" sz="2400" dirty="0"/>
              <a:t>with the aim of making them more </a:t>
            </a:r>
            <a:r>
              <a:rPr lang="en-US" sz="2400" dirty="0" smtClean="0"/>
              <a:t>succinct, eliminate repetition</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endParaRPr lang="en-US" sz="2400" dirty="0"/>
          </a:p>
        </p:txBody>
      </p:sp>
    </p:spTree>
    <p:extLst>
      <p:ext uri="{BB962C8B-B14F-4D97-AF65-F5344CB8AC3E}">
        <p14:creationId xmlns:p14="http://schemas.microsoft.com/office/powerpoint/2010/main" val="3644954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 y="90147"/>
            <a:ext cx="10515600" cy="680573"/>
          </a:xfrm>
        </p:spPr>
        <p:txBody>
          <a:bodyPr>
            <a:normAutofit/>
          </a:bodyPr>
          <a:lstStyle/>
          <a:p>
            <a:r>
              <a:rPr lang="en-US" sz="2400" dirty="0" smtClean="0"/>
              <a:t>Recommendations, </a:t>
            </a:r>
            <a:r>
              <a:rPr lang="en-US" sz="2400" dirty="0" err="1" smtClean="0"/>
              <a:t>cont</a:t>
            </a:r>
            <a:r>
              <a:rPr lang="en-US" sz="2400" dirty="0" smtClean="0"/>
              <a:t>:</a:t>
            </a:r>
            <a:endParaRPr lang="en-US" sz="2400" dirty="0"/>
          </a:p>
        </p:txBody>
      </p:sp>
      <p:sp>
        <p:nvSpPr>
          <p:cNvPr id="3" name="Content Placeholder 2"/>
          <p:cNvSpPr>
            <a:spLocks noGrp="1"/>
          </p:cNvSpPr>
          <p:nvPr>
            <p:ph idx="1"/>
          </p:nvPr>
        </p:nvSpPr>
        <p:spPr>
          <a:xfrm>
            <a:off x="278130" y="690710"/>
            <a:ext cx="11494770" cy="5230030"/>
          </a:xfrm>
        </p:spPr>
        <p:txBody>
          <a:bodyPr>
            <a:noAutofit/>
          </a:bodyPr>
          <a:lstStyle/>
          <a:p>
            <a:r>
              <a:rPr lang="en-US" sz="1600" dirty="0" err="1" smtClean="0"/>
              <a:t>iCAT</a:t>
            </a:r>
            <a:r>
              <a:rPr lang="en-US" sz="1600" dirty="0" smtClean="0"/>
              <a:t> Administrations</a:t>
            </a:r>
            <a:endParaRPr lang="en-US" sz="1600" dirty="0"/>
          </a:p>
          <a:p>
            <a:pPr lvl="1"/>
            <a:r>
              <a:rPr lang="en-US" sz="1600" dirty="0"/>
              <a:t>Eliminate data fields in test that are not routinely completed by students (e.g., address, avowal of physical fitness)</a:t>
            </a:r>
          </a:p>
          <a:p>
            <a:pPr lvl="1"/>
            <a:r>
              <a:rPr lang="en-US" sz="1600" dirty="0"/>
              <a:t>Identify method to circumvent issues with students needing to reenter information exactly as first entered when there is a need to log-in a second time</a:t>
            </a:r>
          </a:p>
          <a:p>
            <a:pPr lvl="1"/>
            <a:r>
              <a:rPr lang="en-US" sz="1600" dirty="0" smtClean="0"/>
              <a:t>Standardize </a:t>
            </a:r>
            <a:r>
              <a:rPr lang="en-US" sz="1600" dirty="0"/>
              <a:t>log-in </a:t>
            </a:r>
            <a:r>
              <a:rPr lang="en-US" sz="1600" dirty="0" smtClean="0"/>
              <a:t>procedures</a:t>
            </a:r>
          </a:p>
          <a:p>
            <a:pPr lvl="1"/>
            <a:r>
              <a:rPr lang="en-US" sz="1600" dirty="0"/>
              <a:t>Streamline log-in procedures for test </a:t>
            </a:r>
            <a:r>
              <a:rPr lang="en-US" sz="1600" dirty="0" smtClean="0"/>
              <a:t>administrators</a:t>
            </a:r>
          </a:p>
          <a:p>
            <a:pPr lvl="1"/>
            <a:r>
              <a:rPr lang="en-US" sz="1600" dirty="0"/>
              <a:t>Allow TAs to reset passwords rather than having to call Help </a:t>
            </a:r>
            <a:r>
              <a:rPr lang="en-US" sz="1600" dirty="0" smtClean="0"/>
              <a:t>Desk</a:t>
            </a:r>
          </a:p>
          <a:p>
            <a:pPr lvl="1"/>
            <a:r>
              <a:rPr lang="en-US" sz="1600" dirty="0"/>
              <a:t>Address bandwidth </a:t>
            </a:r>
            <a:r>
              <a:rPr lang="en-US" sz="1600" dirty="0" smtClean="0"/>
              <a:t>issues</a:t>
            </a:r>
          </a:p>
          <a:p>
            <a:pPr lvl="2"/>
            <a:r>
              <a:rPr lang="en-US" sz="1600" dirty="0"/>
              <a:t>Stress the requirement that school IT personnel be consulted during scheduling to ensure sufficient bandwidth and minimal conflicts</a:t>
            </a:r>
          </a:p>
          <a:p>
            <a:pPr lvl="1"/>
            <a:r>
              <a:rPr lang="en-US" sz="1600" dirty="0" smtClean="0"/>
              <a:t>Stress administration protocols</a:t>
            </a:r>
          </a:p>
          <a:p>
            <a:pPr lvl="1"/>
            <a:r>
              <a:rPr lang="en-US" sz="1600" dirty="0"/>
              <a:t>Ensure that Help Desk support is available during testing and that server maintenance doesn’t occur during </a:t>
            </a:r>
            <a:r>
              <a:rPr lang="en-US" sz="1600" dirty="0" smtClean="0"/>
              <a:t>testing</a:t>
            </a:r>
          </a:p>
          <a:p>
            <a:pPr lvl="1"/>
            <a:r>
              <a:rPr lang="en-US" sz="1600" dirty="0"/>
              <a:t>Institute a nationwide scheduling system so Help Desk and IT personnel know when testing is occurring and </a:t>
            </a:r>
            <a:r>
              <a:rPr lang="en-US" sz="1600" dirty="0" smtClean="0"/>
              <a:t>where</a:t>
            </a:r>
          </a:p>
          <a:p>
            <a:pPr lvl="1"/>
            <a:r>
              <a:rPr lang="en-US" sz="1600" dirty="0"/>
              <a:t>Expand browsers through which </a:t>
            </a:r>
            <a:r>
              <a:rPr lang="en-US" sz="1600" dirty="0" err="1"/>
              <a:t>iCAT</a:t>
            </a:r>
            <a:r>
              <a:rPr lang="en-US" sz="1600" dirty="0"/>
              <a:t> can be </a:t>
            </a:r>
            <a:r>
              <a:rPr lang="en-US" sz="1600" dirty="0" smtClean="0"/>
              <a:t>accessed</a:t>
            </a:r>
          </a:p>
          <a:p>
            <a:pPr lvl="1"/>
            <a:r>
              <a:rPr lang="en-US" sz="1600" dirty="0"/>
              <a:t>Address issues regarding screen resolution</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sz="1600" dirty="0"/>
          </a:p>
        </p:txBody>
      </p:sp>
    </p:spTree>
    <p:extLst>
      <p:ext uri="{BB962C8B-B14F-4D97-AF65-F5344CB8AC3E}">
        <p14:creationId xmlns:p14="http://schemas.microsoft.com/office/powerpoint/2010/main" val="281868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 y="90147"/>
            <a:ext cx="10515600" cy="680573"/>
          </a:xfrm>
        </p:spPr>
        <p:txBody>
          <a:bodyPr>
            <a:normAutofit/>
          </a:bodyPr>
          <a:lstStyle/>
          <a:p>
            <a:r>
              <a:rPr lang="en-US" sz="2400" dirty="0" smtClean="0"/>
              <a:t>Recommendations, </a:t>
            </a:r>
            <a:r>
              <a:rPr lang="en-US" sz="2400" dirty="0" err="1" smtClean="0"/>
              <a:t>cont</a:t>
            </a:r>
            <a:r>
              <a:rPr lang="en-US" sz="2400" dirty="0" smtClean="0"/>
              <a:t>:</a:t>
            </a:r>
            <a:endParaRPr lang="en-US" sz="2400" dirty="0"/>
          </a:p>
        </p:txBody>
      </p:sp>
      <p:sp>
        <p:nvSpPr>
          <p:cNvPr id="5" name="Content Placeholder 2"/>
          <p:cNvSpPr>
            <a:spLocks noGrp="1"/>
          </p:cNvSpPr>
          <p:nvPr>
            <p:ph idx="1"/>
          </p:nvPr>
        </p:nvSpPr>
        <p:spPr>
          <a:xfrm>
            <a:off x="278130" y="656420"/>
            <a:ext cx="11357610" cy="5412910"/>
          </a:xfrm>
        </p:spPr>
        <p:txBody>
          <a:bodyPr>
            <a:normAutofit fontScale="92500" lnSpcReduction="10000"/>
          </a:bodyPr>
          <a:lstStyle/>
          <a:p>
            <a:r>
              <a:rPr lang="en-US" sz="1900" dirty="0"/>
              <a:t>Score reporting</a:t>
            </a:r>
          </a:p>
          <a:p>
            <a:pPr lvl="1"/>
            <a:r>
              <a:rPr lang="en-US" sz="1900" dirty="0" smtClean="0"/>
              <a:t>Investigate </a:t>
            </a:r>
            <a:r>
              <a:rPr lang="en-US" sz="1900" dirty="0"/>
              <a:t>possibility of allowing ESS to access score reports with user name and password </a:t>
            </a:r>
            <a:r>
              <a:rPr lang="en-US" sz="1900" dirty="0" smtClean="0"/>
              <a:t>vs CAC</a:t>
            </a:r>
            <a:endParaRPr lang="en-US" sz="1900" dirty="0"/>
          </a:p>
          <a:p>
            <a:pPr lvl="2"/>
            <a:r>
              <a:rPr lang="en-US" sz="1900" dirty="0"/>
              <a:t>Opens up possibility of same-day testing and </a:t>
            </a:r>
            <a:r>
              <a:rPr lang="en-US" sz="1900" dirty="0" smtClean="0"/>
              <a:t>interpretation</a:t>
            </a:r>
            <a:endParaRPr lang="en-US" sz="1900" dirty="0"/>
          </a:p>
          <a:p>
            <a:pPr lvl="2"/>
            <a:r>
              <a:rPr lang="en-US" sz="1900" dirty="0"/>
              <a:t>Same-day PTIs would reduce ESS scheduling and travel burden</a:t>
            </a:r>
          </a:p>
          <a:p>
            <a:pPr lvl="1"/>
            <a:r>
              <a:rPr lang="en-US" sz="1900" dirty="0" smtClean="0"/>
              <a:t>Address </a:t>
            </a:r>
            <a:r>
              <a:rPr lang="en-US" sz="1900" dirty="0"/>
              <a:t>issues reported by ESS with printing score reports </a:t>
            </a:r>
          </a:p>
          <a:p>
            <a:r>
              <a:rPr lang="en-US" dirty="0"/>
              <a:t>Post-Test </a:t>
            </a:r>
            <a:r>
              <a:rPr lang="en-US" dirty="0" smtClean="0"/>
              <a:t>Interpretations (PTI)</a:t>
            </a:r>
            <a:endParaRPr lang="en-US" dirty="0"/>
          </a:p>
          <a:p>
            <a:pPr lvl="1"/>
            <a:r>
              <a:rPr lang="en-US" dirty="0" smtClean="0"/>
              <a:t>Standardize PTIs – will ensure </a:t>
            </a:r>
            <a:r>
              <a:rPr lang="en-US" dirty="0"/>
              <a:t>students receive the most relevant and accurate </a:t>
            </a:r>
            <a:r>
              <a:rPr lang="en-US" dirty="0" smtClean="0"/>
              <a:t>information</a:t>
            </a:r>
          </a:p>
          <a:p>
            <a:pPr lvl="1"/>
            <a:r>
              <a:rPr lang="en-US" sz="1900" dirty="0" smtClean="0"/>
              <a:t>Focus on </a:t>
            </a:r>
            <a:r>
              <a:rPr lang="en-US" sz="1900" dirty="0"/>
              <a:t>score reports, using ASVAB and FYI scores to explore careers, and accessing information in the future</a:t>
            </a:r>
          </a:p>
          <a:p>
            <a:pPr lvl="1"/>
            <a:r>
              <a:rPr lang="en-US" sz="1900" dirty="0"/>
              <a:t>Employ registration feature that ties student’s email to their access code, so only email and password are needed to access sites </a:t>
            </a:r>
            <a:endParaRPr lang="en-US" sz="1900" dirty="0" smtClean="0"/>
          </a:p>
          <a:p>
            <a:pPr lvl="1"/>
            <a:r>
              <a:rPr lang="en-US" sz="2000" dirty="0" smtClean="0"/>
              <a:t>Include </a:t>
            </a:r>
            <a:r>
              <a:rPr lang="en-US" sz="2000" dirty="0"/>
              <a:t>PTIs in performance metrics of MEPS/ESS, rather than just number of students </a:t>
            </a:r>
            <a:r>
              <a:rPr lang="en-US" sz="2000" dirty="0" smtClean="0"/>
              <a:t>tested</a:t>
            </a:r>
          </a:p>
          <a:p>
            <a:pPr lvl="1"/>
            <a:r>
              <a:rPr lang="en-US" sz="2000" dirty="0"/>
              <a:t>Consider alternate methods of providing PTIs</a:t>
            </a:r>
          </a:p>
          <a:p>
            <a:pPr lvl="2"/>
            <a:r>
              <a:rPr lang="en-US" dirty="0"/>
              <a:t>Train school personnel (e.g., counselors, teachers)</a:t>
            </a:r>
          </a:p>
          <a:p>
            <a:pPr lvl="2"/>
            <a:r>
              <a:rPr lang="en-US" dirty="0"/>
              <a:t>Develop online, interactive modules to guide students through the process</a:t>
            </a:r>
          </a:p>
          <a:p>
            <a:pPr lvl="1"/>
            <a:endParaRPr lang="en-US" sz="2000" dirty="0"/>
          </a:p>
          <a:p>
            <a:pPr lvl="1"/>
            <a:endParaRPr lang="en-US" sz="1900" dirty="0"/>
          </a:p>
          <a:p>
            <a:pPr lvl="1"/>
            <a:endParaRPr lang="en-US" dirty="0"/>
          </a:p>
          <a:p>
            <a:pPr marL="0" indent="0">
              <a:buNone/>
            </a:pPr>
            <a:endParaRPr lang="en-US" dirty="0"/>
          </a:p>
        </p:txBody>
      </p:sp>
    </p:spTree>
    <p:extLst>
      <p:ext uri="{BB962C8B-B14F-4D97-AF65-F5344CB8AC3E}">
        <p14:creationId xmlns:p14="http://schemas.microsoft.com/office/powerpoint/2010/main" val="1280465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99618" cy="4622511"/>
          </a:xfrm>
        </p:spPr>
        <p:txBody>
          <a:bodyPr>
            <a:normAutofit/>
          </a:bodyPr>
          <a:lstStyle/>
          <a:p>
            <a:r>
              <a:rPr lang="en-US" sz="3600" dirty="0" smtClean="0"/>
              <a:t>		State Usage of ASVAB CEP</a:t>
            </a:r>
            <a:endParaRPr lang="en-US" sz="3600" dirty="0"/>
          </a:p>
        </p:txBody>
      </p:sp>
    </p:spTree>
    <p:extLst>
      <p:ext uri="{BB962C8B-B14F-4D97-AF65-F5344CB8AC3E}">
        <p14:creationId xmlns:p14="http://schemas.microsoft.com/office/powerpoint/2010/main" val="1994756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ASVAB CEP and ESSA</a:t>
            </a:r>
          </a:p>
        </p:txBody>
      </p:sp>
      <p:sp>
        <p:nvSpPr>
          <p:cNvPr id="3" name="Content Placeholder 2"/>
          <p:cNvSpPr>
            <a:spLocks noGrp="1"/>
          </p:cNvSpPr>
          <p:nvPr>
            <p:ph idx="1"/>
          </p:nvPr>
        </p:nvSpPr>
        <p:spPr>
          <a:xfrm>
            <a:off x="656560" y="1690688"/>
            <a:ext cx="10878880" cy="4351338"/>
          </a:xfrm>
        </p:spPr>
        <p:txBody>
          <a:bodyPr/>
          <a:lstStyle/>
          <a:p>
            <a:r>
              <a:rPr lang="en-US" dirty="0" smtClean="0">
                <a:latin typeface="Arial Hebrew" charset="-79"/>
                <a:ea typeface="Arial Hebrew" charset="-79"/>
                <a:cs typeface="Arial Hebrew" charset="-79"/>
              </a:rPr>
              <a:t>Several States have passed legislation </a:t>
            </a:r>
            <a:r>
              <a:rPr lang="en-US" dirty="0">
                <a:latin typeface="Arial Hebrew" charset="-79"/>
                <a:ea typeface="Arial Hebrew" charset="-79"/>
                <a:cs typeface="Arial Hebrew" charset="-79"/>
              </a:rPr>
              <a:t>requiring schools to provide ASVAB </a:t>
            </a:r>
            <a:r>
              <a:rPr lang="en-US" dirty="0" smtClean="0">
                <a:latin typeface="Arial Hebrew" charset="-79"/>
                <a:ea typeface="Arial Hebrew" charset="-79"/>
                <a:cs typeface="Arial Hebrew" charset="-79"/>
              </a:rPr>
              <a:t>CEP to high school students</a:t>
            </a:r>
          </a:p>
          <a:p>
            <a:r>
              <a:rPr lang="en-US" dirty="0" smtClean="0">
                <a:latin typeface="Arial Hebrew" charset="-79"/>
                <a:ea typeface="Arial Hebrew" charset="-79"/>
                <a:cs typeface="Arial Hebrew" charset="-79"/>
              </a:rPr>
              <a:t>Military Services have been speaking to legislators about the ASVAB CEP and the benefits of the program.</a:t>
            </a:r>
          </a:p>
          <a:p>
            <a:r>
              <a:rPr lang="en-US" dirty="0" smtClean="0">
                <a:latin typeface="Arial Hebrew" charset="-79"/>
                <a:ea typeface="Arial Hebrew" charset="-79"/>
                <a:cs typeface="Arial Hebrew" charset="-79"/>
              </a:rPr>
              <a:t>Meeting to include participants from AP, USMEPCOM, Military Service Liaisons, and Recruiting Commands. </a:t>
            </a:r>
            <a:endParaRPr lang="en-US" dirty="0">
              <a:latin typeface="Arial Hebrew" charset="-79"/>
              <a:ea typeface="Arial Hebrew" charset="-79"/>
              <a:cs typeface="Arial Hebrew" charset="-79"/>
            </a:endParaRPr>
          </a:p>
          <a:p>
            <a:r>
              <a:rPr lang="en-US" dirty="0" smtClean="0">
                <a:latin typeface="Arial Hebrew" charset="-79"/>
                <a:ea typeface="Arial Hebrew" charset="-79"/>
                <a:cs typeface="Arial Hebrew" charset="-79"/>
              </a:rPr>
              <a:t>Stakeholder meeting </a:t>
            </a:r>
            <a:r>
              <a:rPr lang="en-US" dirty="0">
                <a:latin typeface="Arial Hebrew" charset="-79"/>
                <a:ea typeface="Arial Hebrew" charset="-79"/>
                <a:cs typeface="Arial Hebrew" charset="-79"/>
              </a:rPr>
              <a:t>August 15 in </a:t>
            </a:r>
            <a:r>
              <a:rPr lang="en-US" dirty="0" smtClean="0">
                <a:latin typeface="Arial Hebrew" charset="-79"/>
                <a:ea typeface="Arial Hebrew" charset="-79"/>
                <a:cs typeface="Arial Hebrew" charset="-79"/>
              </a:rPr>
              <a:t>Alexandria, VA</a:t>
            </a:r>
          </a:p>
          <a:p>
            <a:r>
              <a:rPr lang="en-US" dirty="0" smtClean="0">
                <a:latin typeface="Arial Hebrew" charset="-79"/>
                <a:ea typeface="Arial Hebrew" charset="-79"/>
                <a:cs typeface="Arial Hebrew" charset="-79"/>
              </a:rPr>
              <a:t>Agenda:  Review of States and how they use ASVAB CEP, Service initiatives, review of legislative calendar, AP guidance, data and processes for obtaining data, social media and tool kits</a:t>
            </a:r>
          </a:p>
        </p:txBody>
      </p:sp>
      <p:sp>
        <p:nvSpPr>
          <p:cNvPr id="4" name="Content Placeholder 2"/>
          <p:cNvSpPr txBox="1">
            <a:spLocks/>
          </p:cNvSpPr>
          <p:nvPr/>
        </p:nvSpPr>
        <p:spPr>
          <a:xfrm>
            <a:off x="7329054" y="1825625"/>
            <a:ext cx="3789219" cy="4351338"/>
          </a:xfrm>
          <a:prstGeom prst="rect">
            <a:avLst/>
          </a:prstGeom>
        </p:spPr>
        <p:txBody>
          <a:bodyPr vert="horz" lIns="91440" tIns="45720" rIns="91440" bIns="45720" numCol="2"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latin typeface="Arial" charset="0"/>
              <a:ea typeface="Arial" charset="0"/>
            </a:endParaRPr>
          </a:p>
        </p:txBody>
      </p:sp>
    </p:spTree>
    <p:extLst>
      <p:ext uri="{BB962C8B-B14F-4D97-AF65-F5344CB8AC3E}">
        <p14:creationId xmlns:p14="http://schemas.microsoft.com/office/powerpoint/2010/main" val="1340786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Engagement by State</a:t>
            </a:r>
            <a:endParaRPr lang="en-US" dirty="0"/>
          </a:p>
        </p:txBody>
      </p:sp>
      <p:pic>
        <p:nvPicPr>
          <p:cNvPr id="6" name="Picture 5" descr="A close up of a map&#10;&#10;Description automatically generated">
            <a:extLst>
              <a:ext uri="{FF2B5EF4-FFF2-40B4-BE49-F238E27FC236}">
                <a16:creationId xmlns="" xmlns:a16="http://schemas.microsoft.com/office/drawing/2014/main" id="{7D236C91-5FE9-4EE3-90C9-C754BD4D8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069" y="1290258"/>
            <a:ext cx="7443861" cy="5291787"/>
          </a:xfrm>
          <a:prstGeom prst="rect">
            <a:avLst/>
          </a:prstGeom>
        </p:spPr>
      </p:pic>
    </p:spTree>
    <p:extLst>
      <p:ext uri="{BB962C8B-B14F-4D97-AF65-F5344CB8AC3E}">
        <p14:creationId xmlns:p14="http://schemas.microsoft.com/office/powerpoint/2010/main" val="1286285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and Recruiting Commands Engagement with State BOEs</a:t>
            </a:r>
            <a:endParaRPr lang="en-US" dirty="0"/>
          </a:p>
        </p:txBody>
      </p:sp>
      <p:sp>
        <p:nvSpPr>
          <p:cNvPr id="3" name="Content Placeholder 2"/>
          <p:cNvSpPr>
            <a:spLocks noGrp="1"/>
          </p:cNvSpPr>
          <p:nvPr>
            <p:ph idx="1"/>
          </p:nvPr>
        </p:nvSpPr>
        <p:spPr/>
        <p:txBody>
          <a:bodyPr/>
          <a:lstStyle/>
          <a:p>
            <a:r>
              <a:rPr lang="en-US" dirty="0"/>
              <a:t>S</a:t>
            </a:r>
            <a:r>
              <a:rPr lang="en-US" dirty="0" smtClean="0"/>
              <a:t>upplied a memo to the field regarding the appropriate uses of the ASVAB CEP (Approved by AP)</a:t>
            </a:r>
          </a:p>
          <a:p>
            <a:r>
              <a:rPr lang="en-US" dirty="0" smtClean="0"/>
              <a:t>Included guidance during State presentations, Q/A sessions, National Conferences on appropriate uses of ASVAB CEP</a:t>
            </a:r>
          </a:p>
          <a:p>
            <a:r>
              <a:rPr lang="en-US" dirty="0" smtClean="0"/>
              <a:t>Will continue to monitor State legislation and utilization of ASVAB CEP</a:t>
            </a:r>
            <a:endParaRPr lang="en-US" dirty="0"/>
          </a:p>
        </p:txBody>
      </p:sp>
    </p:spTree>
    <p:extLst>
      <p:ext uri="{BB962C8B-B14F-4D97-AF65-F5344CB8AC3E}">
        <p14:creationId xmlns:p14="http://schemas.microsoft.com/office/powerpoint/2010/main" val="205237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BCE62E-F1DF-4BE0-9AD6-A5061767481F}"/>
              </a:ext>
            </a:extLst>
          </p:cNvPr>
          <p:cNvSpPr>
            <a:spLocks noGrp="1"/>
          </p:cNvSpPr>
          <p:nvPr>
            <p:ph type="title"/>
          </p:nvPr>
        </p:nvSpPr>
        <p:spPr/>
        <p:txBody>
          <a:bodyPr/>
          <a:lstStyle/>
          <a:p>
            <a:r>
              <a:rPr lang="en-US" dirty="0" smtClean="0"/>
              <a:t>Contracting Effort:  State </a:t>
            </a:r>
            <a:r>
              <a:rPr lang="en-US" dirty="0"/>
              <a:t>Usage of ASVAB</a:t>
            </a:r>
          </a:p>
        </p:txBody>
      </p:sp>
      <p:sp>
        <p:nvSpPr>
          <p:cNvPr id="3" name="Content Placeholder 2">
            <a:extLst>
              <a:ext uri="{FF2B5EF4-FFF2-40B4-BE49-F238E27FC236}">
                <a16:creationId xmlns="" xmlns:a16="http://schemas.microsoft.com/office/drawing/2014/main" id="{93F833A5-E975-44F4-9980-6BDBD31FF814}"/>
              </a:ext>
            </a:extLst>
          </p:cNvPr>
          <p:cNvSpPr>
            <a:spLocks noGrp="1"/>
          </p:cNvSpPr>
          <p:nvPr>
            <p:ph idx="1"/>
          </p:nvPr>
        </p:nvSpPr>
        <p:spPr/>
        <p:txBody>
          <a:bodyPr/>
          <a:lstStyle/>
          <a:p>
            <a:r>
              <a:rPr lang="en-US" dirty="0"/>
              <a:t>Monitoring websites</a:t>
            </a:r>
          </a:p>
          <a:p>
            <a:pPr lvl="1"/>
            <a:r>
              <a:rPr lang="en-US" dirty="0"/>
              <a:t>State Boards and Departments of Education</a:t>
            </a:r>
          </a:p>
          <a:p>
            <a:r>
              <a:rPr lang="en-US" dirty="0"/>
              <a:t>Goal: Glean any mention of their use of ASVAB or CEP</a:t>
            </a:r>
          </a:p>
          <a:p>
            <a:r>
              <a:rPr lang="en-US" dirty="0"/>
              <a:t>Method</a:t>
            </a:r>
          </a:p>
          <a:p>
            <a:pPr lvl="1"/>
            <a:r>
              <a:rPr lang="en-US" dirty="0"/>
              <a:t>Excel file with links to each state’s Board or Department of Education news/press release website, dummy variable tracking if state websites offer any information on ASVAB CEP</a:t>
            </a:r>
          </a:p>
          <a:p>
            <a:pPr lvl="1"/>
            <a:r>
              <a:rPr lang="en-US" dirty="0"/>
              <a:t>Websites checked weekly for any updates/changes</a:t>
            </a:r>
          </a:p>
          <a:p>
            <a:pPr lvl="1"/>
            <a:r>
              <a:rPr lang="en-US" dirty="0" smtClean="0"/>
              <a:t>Offer </a:t>
            </a:r>
            <a:r>
              <a:rPr lang="en-US" dirty="0"/>
              <a:t>notes on ESSA and other career exploration information from the state</a:t>
            </a:r>
          </a:p>
          <a:p>
            <a:pPr lvl="1"/>
            <a:endParaRPr lang="en-US" dirty="0"/>
          </a:p>
          <a:p>
            <a:pPr lvl="1"/>
            <a:endParaRPr lang="en-US" dirty="0"/>
          </a:p>
          <a:p>
            <a:pPr lvl="1"/>
            <a:endParaRPr lang="en-US" dirty="0"/>
          </a:p>
        </p:txBody>
      </p:sp>
      <p:sp>
        <p:nvSpPr>
          <p:cNvPr id="4" name="Slide Number Placeholder 3">
            <a:extLst>
              <a:ext uri="{FF2B5EF4-FFF2-40B4-BE49-F238E27FC236}">
                <a16:creationId xmlns="" xmlns:a16="http://schemas.microsoft.com/office/drawing/2014/main" id="{DF13A04D-4A2F-4830-918F-CB79DE09F420}"/>
              </a:ext>
            </a:extLst>
          </p:cNvPr>
          <p:cNvSpPr>
            <a:spLocks noGrp="1"/>
          </p:cNvSpPr>
          <p:nvPr>
            <p:ph type="sldNum" sz="quarter" idx="12"/>
          </p:nvPr>
        </p:nvSpPr>
        <p:spPr/>
        <p:txBody>
          <a:bodyPr/>
          <a:lstStyle/>
          <a:p>
            <a:fld id="{92E4B2AE-98D8-4BC6-838D-87A33D409450}" type="slidenum">
              <a:rPr lang="en-US" smtClean="0"/>
              <a:pPr/>
              <a:t>28</a:t>
            </a:fld>
            <a:endParaRPr lang="en-US" dirty="0"/>
          </a:p>
        </p:txBody>
      </p:sp>
    </p:spTree>
    <p:extLst>
      <p:ext uri="{BB962C8B-B14F-4D97-AF65-F5344CB8AC3E}">
        <p14:creationId xmlns:p14="http://schemas.microsoft.com/office/powerpoint/2010/main" val="2872803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ASVAB CEP Orientation </a:t>
            </a:r>
            <a:r>
              <a:rPr lang="en-US" b="1" dirty="0"/>
              <a:t>Event in Indiana</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5271" y="1674219"/>
            <a:ext cx="3724301" cy="1955258"/>
          </a:xfrm>
          <a:prstGeom prst="rect">
            <a:avLst/>
          </a:prstGeom>
          <a:ln>
            <a:solidFill>
              <a:schemeClr val="bg1">
                <a:lumMod val="85000"/>
              </a:schemeClr>
            </a:solidFill>
          </a:ln>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271" y="3829879"/>
            <a:ext cx="3724301" cy="1955258"/>
          </a:xfrm>
          <a:prstGeom prst="rect">
            <a:avLst/>
          </a:prstGeom>
          <a:ln>
            <a:solidFill>
              <a:schemeClr val="bg1">
                <a:lumMod val="85000"/>
              </a:schemeClr>
            </a:solidFill>
          </a:ln>
        </p:spPr>
      </p:pic>
      <p:sp>
        <p:nvSpPr>
          <p:cNvPr id="9" name="Content Placeholder 2">
            <a:extLst>
              <a:ext uri="{FF2B5EF4-FFF2-40B4-BE49-F238E27FC236}">
                <a16:creationId xmlns="" xmlns:a16="http://schemas.microsoft.com/office/drawing/2014/main" id="{93F833A5-E975-44F4-9980-6BDBD31FF814}"/>
              </a:ext>
            </a:extLst>
          </p:cNvPr>
          <p:cNvSpPr>
            <a:spLocks noGrp="1"/>
          </p:cNvSpPr>
          <p:nvPr>
            <p:ph idx="1"/>
          </p:nvPr>
        </p:nvSpPr>
        <p:spPr>
          <a:xfrm>
            <a:off x="838200" y="1690687"/>
            <a:ext cx="6791299" cy="4670355"/>
          </a:xfrm>
        </p:spPr>
        <p:txBody>
          <a:bodyPr>
            <a:normAutofit/>
          </a:bodyPr>
          <a:lstStyle/>
          <a:p>
            <a:r>
              <a:rPr lang="en-US" dirty="0" smtClean="0"/>
              <a:t>ASVAB CEP is included as a Pathway to Graduation in Indiana</a:t>
            </a:r>
          </a:p>
          <a:p>
            <a:pPr lvl="1"/>
            <a:r>
              <a:rPr lang="en-US" dirty="0" smtClean="0"/>
              <a:t>IDOE hosted a three-hour overview of program components</a:t>
            </a:r>
          </a:p>
          <a:p>
            <a:pPr lvl="1"/>
            <a:r>
              <a:rPr lang="en-US" dirty="0" smtClean="0"/>
              <a:t>125 attendees</a:t>
            </a:r>
          </a:p>
          <a:p>
            <a:pPr lvl="2"/>
            <a:r>
              <a:rPr lang="en-US" dirty="0" smtClean="0"/>
              <a:t>Most were previously unaware of the website offerings </a:t>
            </a:r>
          </a:p>
          <a:p>
            <a:pPr lvl="2"/>
            <a:r>
              <a:rPr lang="en-US" dirty="0" smtClean="0"/>
              <a:t>70% said they will utilize the PTI in the future</a:t>
            </a:r>
          </a:p>
          <a:p>
            <a:pPr lvl="1"/>
            <a:r>
              <a:rPr lang="en-US" dirty="0" smtClean="0"/>
              <a:t>Opportunity for follow up webinar series </a:t>
            </a:r>
          </a:p>
          <a:p>
            <a:pPr lvl="2"/>
            <a:r>
              <a:rPr lang="en-US" dirty="0" smtClean="0"/>
              <a:t>How planning tools map to pathways</a:t>
            </a:r>
          </a:p>
          <a:p>
            <a:pPr lvl="2"/>
            <a:endParaRPr lang="en-US" dirty="0" smtClean="0"/>
          </a:p>
          <a:p>
            <a:endParaRPr lang="en-US" dirty="0"/>
          </a:p>
          <a:p>
            <a:pPr lvl="1"/>
            <a:endParaRPr lang="en-US" dirty="0"/>
          </a:p>
          <a:p>
            <a:pPr lvl="1"/>
            <a:endParaRPr lang="en-US" dirty="0"/>
          </a:p>
        </p:txBody>
      </p:sp>
    </p:spTree>
    <p:extLst>
      <p:ext uri="{BB962C8B-B14F-4D97-AF65-F5344CB8AC3E}">
        <p14:creationId xmlns:p14="http://schemas.microsoft.com/office/powerpoint/2010/main" val="423350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2511"/>
          </a:xfrm>
        </p:spPr>
        <p:txBody>
          <a:bodyPr>
            <a:normAutofit/>
          </a:bodyPr>
          <a:lstStyle/>
          <a:p>
            <a:pPr algn="ctr"/>
            <a:r>
              <a:rPr lang="en-US" sz="4000" dirty="0" smtClean="0"/>
              <a:t>ASVAB CEP Metrics</a:t>
            </a:r>
            <a:r>
              <a:rPr lang="en-US" sz="4000" dirty="0"/>
              <a:t/>
            </a:r>
            <a:br>
              <a:rPr lang="en-US" sz="4000" dirty="0"/>
            </a:br>
            <a:endParaRPr lang="en-US" sz="4000" dirty="0"/>
          </a:p>
        </p:txBody>
      </p:sp>
    </p:spTree>
    <p:extLst>
      <p:ext uri="{BB962C8B-B14F-4D97-AF65-F5344CB8AC3E}">
        <p14:creationId xmlns:p14="http://schemas.microsoft.com/office/powerpoint/2010/main" val="3645967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2511"/>
          </a:xfrm>
        </p:spPr>
        <p:txBody>
          <a:bodyPr>
            <a:normAutofit/>
          </a:bodyPr>
          <a:lstStyle/>
          <a:p>
            <a:pPr algn="ctr"/>
            <a:r>
              <a:rPr lang="en-US" sz="4000" dirty="0"/>
              <a:t>PTI Proficiency Training</a:t>
            </a:r>
            <a:br>
              <a:rPr lang="en-US" sz="4000" dirty="0"/>
            </a:br>
            <a:endParaRPr lang="en-US" sz="4000" dirty="0"/>
          </a:p>
        </p:txBody>
      </p:sp>
    </p:spTree>
    <p:extLst>
      <p:ext uri="{BB962C8B-B14F-4D97-AF65-F5344CB8AC3E}">
        <p14:creationId xmlns:p14="http://schemas.microsoft.com/office/powerpoint/2010/main" val="1005105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a:bodyPr>
          <a:lstStyle/>
          <a:p>
            <a:r>
              <a:rPr lang="en-US" b="1" spc="150" dirty="0">
                <a:solidFill>
                  <a:srgbClr val="1B3563"/>
                </a:solidFill>
                <a:latin typeface="Gotham" charset="0"/>
                <a:ea typeface="Gotham" charset="0"/>
                <a:cs typeface="Gotham" charset="0"/>
              </a:rPr>
              <a:t>PTI Proficiency Training</a:t>
            </a:r>
          </a:p>
        </p:txBody>
      </p:sp>
      <p:sp>
        <p:nvSpPr>
          <p:cNvPr id="3" name="Content Placeholder 2"/>
          <p:cNvSpPr>
            <a:spLocks noGrp="1"/>
          </p:cNvSpPr>
          <p:nvPr>
            <p:ph idx="1"/>
          </p:nvPr>
        </p:nvSpPr>
        <p:spPr>
          <a:xfrm>
            <a:off x="838200" y="1298863"/>
            <a:ext cx="10515600" cy="4748645"/>
          </a:xfrm>
        </p:spPr>
        <p:txBody>
          <a:bodyPr>
            <a:normAutofit fontScale="92500" lnSpcReduction="10000"/>
          </a:bodyPr>
          <a:lstStyle/>
          <a:p>
            <a:pPr marL="0" indent="0">
              <a:buNone/>
            </a:pPr>
            <a:r>
              <a:rPr lang="en-US" dirty="0" smtClean="0"/>
              <a:t>Because:</a:t>
            </a:r>
          </a:p>
          <a:p>
            <a:pPr marL="342900" indent="-342900">
              <a:buAutoNum type="arabicPeriod"/>
            </a:pPr>
            <a:r>
              <a:rPr lang="en-US" dirty="0" smtClean="0"/>
              <a:t>We have more States looking at the ASVAB CEP as a program to give for career exploration, we have an increased pressure to visit schools more than once (additional work load), and deliver a standard program.  (Needs Assessment, Expert Panel Recommendation)</a:t>
            </a:r>
          </a:p>
          <a:p>
            <a:pPr marL="342900" indent="-342900">
              <a:buFont typeface="Arial" panose="020B0604020202020204" pitchFamily="34" charset="0"/>
              <a:buAutoNum type="arabicPeriod"/>
            </a:pPr>
            <a:r>
              <a:rPr lang="en-US" dirty="0" smtClean="0"/>
              <a:t>Because we have added so much new functionality to asvabprogram.com and careersinthemilitary.com, MEPS ESSs (as a whole) have not been adequately trained to use the websites effectively or to train others to use them.  (Needs Assessment, Expert </a:t>
            </a:r>
            <a:r>
              <a:rPr lang="en-US" dirty="0"/>
              <a:t>Panel Recommendation</a:t>
            </a:r>
            <a:r>
              <a:rPr lang="en-US" dirty="0" smtClean="0"/>
              <a:t>)</a:t>
            </a:r>
          </a:p>
          <a:p>
            <a:pPr marL="342900" indent="-342900">
              <a:buAutoNum type="arabicPeriod"/>
            </a:pPr>
            <a:r>
              <a:rPr lang="en-US" dirty="0" smtClean="0"/>
              <a:t>We have not had a way to track our national work force for ASVAB CEP in delivering PTIs.  With the introduction of virtual training, a standard metric, and training, we can now establish this. (DAC Recommendation)</a:t>
            </a:r>
          </a:p>
          <a:p>
            <a:pPr marL="342900" indent="-342900">
              <a:buFont typeface="Arial" panose="020B0604020202020204" pitchFamily="34" charset="0"/>
              <a:buAutoNum type="arabicPeriod"/>
            </a:pPr>
            <a:r>
              <a:rPr lang="en-US" dirty="0" smtClean="0"/>
              <a:t>This training will be a stepping stone to the Certified Career Counselor Credential offered by the National Career Development Association.  (Needs Assessment, Expert </a:t>
            </a:r>
            <a:r>
              <a:rPr lang="en-US" dirty="0"/>
              <a:t>Panel </a:t>
            </a:r>
            <a:r>
              <a:rPr lang="en-US" dirty="0" smtClean="0"/>
              <a:t>Recommendation, DAC Recommendation)</a:t>
            </a:r>
          </a:p>
          <a:p>
            <a:pPr marL="342900" indent="-342900">
              <a:buAutoNum type="arabicPeriod"/>
            </a:pPr>
            <a:r>
              <a:rPr lang="en-US" dirty="0" smtClean="0"/>
              <a:t>The standard metric of required elements, with behavioral anchors, removes most subjectivity of the training process, and allows us to use it as a learning and evaluation tool. (Expert Panel Recommendation)  </a:t>
            </a:r>
            <a:endParaRPr lang="en-US" dirty="0"/>
          </a:p>
        </p:txBody>
      </p:sp>
    </p:spTree>
    <p:extLst>
      <p:ext uri="{BB962C8B-B14F-4D97-AF65-F5344CB8AC3E}">
        <p14:creationId xmlns:p14="http://schemas.microsoft.com/office/powerpoint/2010/main" val="3653108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a:t>PTI Proficiency </a:t>
            </a:r>
            <a:r>
              <a:rPr lang="en-US" b="1" dirty="0" smtClean="0"/>
              <a:t>Requirements</a:t>
            </a:r>
            <a:endParaRPr lang="en-US" dirty="0"/>
          </a:p>
        </p:txBody>
      </p:sp>
      <p:sp>
        <p:nvSpPr>
          <p:cNvPr id="3" name="Content Placeholder 2"/>
          <p:cNvSpPr>
            <a:spLocks noGrp="1"/>
          </p:cNvSpPr>
          <p:nvPr>
            <p:ph idx="1"/>
          </p:nvPr>
        </p:nvSpPr>
        <p:spPr>
          <a:xfrm>
            <a:off x="838199" y="1825625"/>
            <a:ext cx="4603955" cy="4351338"/>
          </a:xfrm>
        </p:spPr>
        <p:txBody>
          <a:bodyPr/>
          <a:lstStyle/>
          <a:p>
            <a:pPr marL="342900" indent="-342900">
              <a:buFont typeface="+mj-lt"/>
              <a:buAutoNum type="arabicPeriod"/>
            </a:pPr>
            <a:r>
              <a:rPr lang="en-US" b="1" dirty="0"/>
              <a:t>Be Nominated to Become Proficient </a:t>
            </a:r>
          </a:p>
          <a:p>
            <a:pPr marL="342900" indent="-342900">
              <a:buFont typeface="+mj-lt"/>
              <a:buAutoNum type="arabicPeriod"/>
            </a:pPr>
            <a:r>
              <a:rPr lang="en-US" b="1" dirty="0"/>
              <a:t>Complete Virtual Training Modules</a:t>
            </a:r>
          </a:p>
          <a:p>
            <a:pPr marL="342900" indent="-342900">
              <a:buFont typeface="+mj-lt"/>
              <a:buAutoNum type="arabicPeriod"/>
            </a:pPr>
            <a:r>
              <a:rPr lang="en-US" b="1" dirty="0"/>
              <a:t>Be Observed Effectively Conducting a PTI</a:t>
            </a:r>
          </a:p>
          <a:p>
            <a:pPr marL="342900" indent="-342900">
              <a:buFont typeface="+mj-lt"/>
              <a:buAutoNum type="arabicPeriod"/>
            </a:pPr>
            <a:r>
              <a:rPr lang="en-US" b="1" dirty="0"/>
              <a:t>Load Proof of Proficiency into Moodle</a:t>
            </a:r>
          </a:p>
          <a:p>
            <a:endParaRPr lang="en-US" dirty="0"/>
          </a:p>
        </p:txBody>
      </p:sp>
      <p:sp>
        <p:nvSpPr>
          <p:cNvPr id="5" name="Content Placeholder 2"/>
          <p:cNvSpPr txBox="1">
            <a:spLocks/>
          </p:cNvSpPr>
          <p:nvPr/>
        </p:nvSpPr>
        <p:spPr>
          <a:xfrm>
            <a:off x="863600" y="1585585"/>
            <a:ext cx="4205941" cy="445786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 </a:t>
            </a:r>
          </a:p>
          <a:p>
            <a:pPr marL="0" indent="0">
              <a:buFont typeface="Arial" panose="020B0604020202020204" pitchFamily="34" charset="0"/>
              <a:buNone/>
            </a:pPr>
            <a:endParaRPr lang="en-US" dirty="0" smtClean="0"/>
          </a:p>
          <a:p>
            <a:endParaRPr lang="en-US" dirty="0" smtClean="0"/>
          </a:p>
          <a:p>
            <a:endParaRPr lang="en-US" dirty="0" smtClean="0"/>
          </a:p>
        </p:txBody>
      </p:sp>
      <p:sp>
        <p:nvSpPr>
          <p:cNvPr id="6" name="Title 1"/>
          <p:cNvSpPr txBox="1">
            <a:spLocks/>
          </p:cNvSpPr>
          <p:nvPr/>
        </p:nvSpPr>
        <p:spPr>
          <a:xfrm>
            <a:off x="322730" y="431882"/>
            <a:ext cx="108741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002855"/>
                </a:solidFill>
                <a:latin typeface="Gotham Medium" charset="0"/>
                <a:ea typeface="Gotham Medium" charset="0"/>
                <a:cs typeface="Gotham Medium" charset="0"/>
              </a:defRPr>
            </a:lvl1pPr>
          </a:lstStyle>
          <a:p>
            <a:endParaRPr lang="en-US" b="1" dirty="0"/>
          </a:p>
        </p:txBody>
      </p:sp>
    </p:spTree>
    <p:extLst>
      <p:ext uri="{BB962C8B-B14F-4D97-AF65-F5344CB8AC3E}">
        <p14:creationId xmlns:p14="http://schemas.microsoft.com/office/powerpoint/2010/main" val="867872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722731" y="3427692"/>
            <a:ext cx="5435126" cy="22646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5751319" y="2401367"/>
            <a:ext cx="2562364" cy="9143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8450318" y="2401367"/>
            <a:ext cx="2736128" cy="9143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5751320" y="707570"/>
            <a:ext cx="5406537" cy="1548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46510" y="365125"/>
            <a:ext cx="4938687" cy="1325563"/>
          </a:xfrm>
        </p:spPr>
        <p:txBody>
          <a:bodyPr/>
          <a:lstStyle/>
          <a:p>
            <a:r>
              <a:rPr lang="en-US" b="1" dirty="0" smtClean="0"/>
              <a:t>Post-Test Interpretation Proficiency Training</a:t>
            </a:r>
            <a:endParaRPr lang="en-US" b="1" dirty="0"/>
          </a:p>
        </p:txBody>
      </p:sp>
      <p:sp>
        <p:nvSpPr>
          <p:cNvPr id="3" name="Content Placeholder 2"/>
          <p:cNvSpPr>
            <a:spLocks noGrp="1"/>
          </p:cNvSpPr>
          <p:nvPr>
            <p:ph idx="1"/>
          </p:nvPr>
        </p:nvSpPr>
        <p:spPr>
          <a:xfrm>
            <a:off x="846510" y="1654935"/>
            <a:ext cx="4663878" cy="2899812"/>
          </a:xfrm>
          <a:ln>
            <a:noFill/>
          </a:ln>
        </p:spPr>
        <p:txBody>
          <a:bodyPr>
            <a:noAutofit/>
          </a:bodyPr>
          <a:lstStyle/>
          <a:p>
            <a:pPr marL="0" indent="0">
              <a:lnSpc>
                <a:spcPct val="110000"/>
              </a:lnSpc>
              <a:spcBef>
                <a:spcPts val="400"/>
              </a:spcBef>
              <a:buNone/>
            </a:pPr>
            <a:r>
              <a:rPr lang="en-US" sz="1300" b="1" dirty="0" smtClean="0">
                <a:solidFill>
                  <a:srgbClr val="C00000"/>
                </a:solidFill>
                <a:latin typeface="Arial" charset="0"/>
                <a:ea typeface="Arial" charset="0"/>
              </a:rPr>
              <a:t>Goal: </a:t>
            </a:r>
            <a:r>
              <a:rPr lang="en-US" sz="1300" dirty="0" smtClean="0">
                <a:latin typeface="Arial" charset="0"/>
                <a:ea typeface="Arial" charset="0"/>
              </a:rPr>
              <a:t>Standardize the process by which post-test interpretation (PTI) sessions are conducted. Serve as a workforce multiplier (using a train the trainer approach) by including Recruiting Service Partners to satisfy demand for program in schools.</a:t>
            </a:r>
            <a:endParaRPr lang="en-US" sz="1300" b="1" dirty="0" smtClean="0">
              <a:latin typeface="Arial" charset="0"/>
              <a:ea typeface="Arial" charset="0"/>
            </a:endParaRPr>
          </a:p>
          <a:p>
            <a:pPr marL="0" indent="0">
              <a:lnSpc>
                <a:spcPct val="110000"/>
              </a:lnSpc>
              <a:spcBef>
                <a:spcPts val="400"/>
              </a:spcBef>
              <a:buNone/>
            </a:pPr>
            <a:r>
              <a:rPr lang="en-US" sz="1300" b="1" dirty="0" smtClean="0">
                <a:solidFill>
                  <a:srgbClr val="C00000"/>
                </a:solidFill>
                <a:latin typeface="Arial" charset="0"/>
                <a:ea typeface="Arial" charset="0"/>
              </a:rPr>
              <a:t>Purpose:</a:t>
            </a:r>
            <a:r>
              <a:rPr lang="en-US" sz="1300" dirty="0" smtClean="0">
                <a:solidFill>
                  <a:srgbClr val="C00000"/>
                </a:solidFill>
                <a:latin typeface="Arial" charset="0"/>
                <a:ea typeface="Arial" charset="0"/>
              </a:rPr>
              <a:t> </a:t>
            </a:r>
            <a:r>
              <a:rPr lang="en-US" sz="1300" dirty="0" smtClean="0">
                <a:latin typeface="Arial" charset="0"/>
                <a:ea typeface="Arial" charset="0"/>
              </a:rPr>
              <a:t>Address expert panel recommendations to orient attendees to the ASVAB CEP enhancements, and teach attendees the strategic purposes of collaborating with others operating within their territory to achieve missions. </a:t>
            </a:r>
            <a:endParaRPr lang="en-US" sz="1300" b="1" dirty="0" smtClean="0">
              <a:latin typeface="Arial" charset="0"/>
              <a:ea typeface="Arial" charset="0"/>
            </a:endParaRPr>
          </a:p>
          <a:p>
            <a:pPr marL="0" indent="0">
              <a:lnSpc>
                <a:spcPct val="110000"/>
              </a:lnSpc>
              <a:spcBef>
                <a:spcPts val="400"/>
              </a:spcBef>
              <a:buNone/>
            </a:pPr>
            <a:r>
              <a:rPr lang="en-US" sz="1300" b="1" dirty="0" smtClean="0">
                <a:solidFill>
                  <a:srgbClr val="C00000"/>
                </a:solidFill>
                <a:latin typeface="Arial" charset="0"/>
                <a:ea typeface="Arial" charset="0"/>
              </a:rPr>
              <a:t>Metrics to Gauge Success:  </a:t>
            </a:r>
            <a:r>
              <a:rPr lang="en-US" sz="1300" dirty="0" smtClean="0">
                <a:latin typeface="Arial" charset="0"/>
                <a:ea typeface="Arial" charset="0"/>
              </a:rPr>
              <a:t>Increased utilization of ASVAB CEP related websites, increased testing numbers, virtual training use, in-person training attendance, additional access opportunities for recruiters.</a:t>
            </a:r>
          </a:p>
        </p:txBody>
      </p:sp>
      <p:sp>
        <p:nvSpPr>
          <p:cNvPr id="7" name="Content Placeholder 2"/>
          <p:cNvSpPr txBox="1">
            <a:spLocks/>
          </p:cNvSpPr>
          <p:nvPr/>
        </p:nvSpPr>
        <p:spPr>
          <a:xfrm>
            <a:off x="846510" y="4960189"/>
            <a:ext cx="4663878" cy="77599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400"/>
              </a:spcBef>
              <a:buFont typeface="Arial" panose="020B0604020202020204" pitchFamily="34" charset="0"/>
              <a:buNone/>
            </a:pPr>
            <a:r>
              <a:rPr lang="en-US" sz="1900" b="1" dirty="0">
                <a:latin typeface="Gotham Medium" charset="0"/>
                <a:ea typeface="Gotham Medium" charset="0"/>
                <a:cs typeface="Gotham Medium" charset="0"/>
              </a:rPr>
              <a:t>Next Session </a:t>
            </a:r>
          </a:p>
          <a:p>
            <a:pPr marL="0" indent="0">
              <a:lnSpc>
                <a:spcPct val="110000"/>
              </a:lnSpc>
              <a:spcBef>
                <a:spcPts val="400"/>
              </a:spcBef>
              <a:buFont typeface="Arial" panose="020B0604020202020204" pitchFamily="34" charset="0"/>
              <a:buNone/>
            </a:pPr>
            <a:r>
              <a:rPr lang="en-US" sz="1300" b="1" dirty="0" smtClean="0">
                <a:solidFill>
                  <a:srgbClr val="C00000"/>
                </a:solidFill>
                <a:latin typeface="Arial" charset="0"/>
                <a:ea typeface="Arial" charset="0"/>
              </a:rPr>
              <a:t>Quantico, Winter 2020</a:t>
            </a:r>
            <a:endParaRPr lang="en-US" sz="1300" b="1" dirty="0">
              <a:solidFill>
                <a:srgbClr val="C00000"/>
              </a:solidFill>
              <a:latin typeface="Arial" charset="0"/>
              <a:ea typeface="Arial" charset="0"/>
            </a:endParaRPr>
          </a:p>
        </p:txBody>
      </p:sp>
      <p:graphicFrame>
        <p:nvGraphicFramePr>
          <p:cNvPr id="9" name="Chart 8"/>
          <p:cNvGraphicFramePr/>
          <p:nvPr>
            <p:extLst/>
          </p:nvPr>
        </p:nvGraphicFramePr>
        <p:xfrm>
          <a:off x="7486558" y="696211"/>
          <a:ext cx="1695129" cy="158551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797000" y="778278"/>
            <a:ext cx="2786743" cy="430887"/>
          </a:xfrm>
          <a:prstGeom prst="rect">
            <a:avLst/>
          </a:prstGeom>
          <a:noFill/>
        </p:spPr>
        <p:txBody>
          <a:bodyPr wrap="square" rtlCol="0">
            <a:spAutoFit/>
          </a:bodyPr>
          <a:lstStyle/>
          <a:p>
            <a:r>
              <a:rPr lang="en-US" sz="1100" b="1" dirty="0">
                <a:solidFill>
                  <a:prstClr val="black"/>
                </a:solidFill>
                <a:latin typeface="Arial" charset="0"/>
                <a:ea typeface="Arial" charset="0"/>
                <a:cs typeface="Arial" charset="0"/>
              </a:rPr>
              <a:t>In-Person PTI Training </a:t>
            </a:r>
          </a:p>
          <a:p>
            <a:r>
              <a:rPr lang="en-US" sz="1100" b="1" dirty="0">
                <a:solidFill>
                  <a:prstClr val="black"/>
                </a:solidFill>
                <a:latin typeface="Arial" charset="0"/>
                <a:ea typeface="Arial" charset="0"/>
                <a:cs typeface="Arial" charset="0"/>
              </a:rPr>
              <a:t>Participation</a:t>
            </a:r>
          </a:p>
        </p:txBody>
      </p:sp>
      <p:sp>
        <p:nvSpPr>
          <p:cNvPr id="11" name="TextBox 10"/>
          <p:cNvSpPr txBox="1"/>
          <p:nvPr/>
        </p:nvSpPr>
        <p:spPr>
          <a:xfrm>
            <a:off x="5812562" y="1601825"/>
            <a:ext cx="1665007" cy="538609"/>
          </a:xfrm>
          <a:prstGeom prst="rect">
            <a:avLst/>
          </a:prstGeom>
          <a:noFill/>
        </p:spPr>
        <p:txBody>
          <a:bodyPr wrap="square" rtlCol="0">
            <a:spAutoFit/>
          </a:bodyPr>
          <a:lstStyle/>
          <a:p>
            <a:r>
              <a:rPr lang="en-US" sz="1100" dirty="0">
                <a:solidFill>
                  <a:prstClr val="black"/>
                </a:solidFill>
                <a:latin typeface="Arial" charset="0"/>
                <a:ea typeface="Arial" charset="0"/>
                <a:cs typeface="Arial" charset="0"/>
              </a:rPr>
              <a:t>Total: </a:t>
            </a:r>
          </a:p>
          <a:p>
            <a:r>
              <a:rPr lang="en-US" b="1" dirty="0" smtClean="0">
                <a:solidFill>
                  <a:prstClr val="black"/>
                </a:solidFill>
                <a:latin typeface="Arial" charset="0"/>
                <a:ea typeface="Arial" charset="0"/>
                <a:cs typeface="Arial" charset="0"/>
              </a:rPr>
              <a:t>264</a:t>
            </a:r>
            <a:endParaRPr lang="en-US" b="1" dirty="0">
              <a:solidFill>
                <a:prstClr val="black"/>
              </a:solidFill>
              <a:latin typeface="Arial" charset="0"/>
              <a:ea typeface="Arial" charset="0"/>
              <a:cs typeface="Arial" charset="0"/>
            </a:endParaRPr>
          </a:p>
        </p:txBody>
      </p:sp>
      <p:sp>
        <p:nvSpPr>
          <p:cNvPr id="15" name="TextBox 14"/>
          <p:cNvSpPr txBox="1"/>
          <p:nvPr/>
        </p:nvSpPr>
        <p:spPr>
          <a:xfrm>
            <a:off x="5768410" y="2774834"/>
            <a:ext cx="1837347" cy="430887"/>
          </a:xfrm>
          <a:prstGeom prst="rect">
            <a:avLst/>
          </a:prstGeom>
          <a:noFill/>
        </p:spPr>
        <p:txBody>
          <a:bodyPr wrap="square" rtlCol="0">
            <a:spAutoFit/>
          </a:bodyPr>
          <a:lstStyle/>
          <a:p>
            <a:r>
              <a:rPr lang="en-US" sz="1100" b="1" dirty="0">
                <a:solidFill>
                  <a:prstClr val="black"/>
                </a:solidFill>
                <a:latin typeface="Arial" charset="0"/>
                <a:ea typeface="Arial" charset="0"/>
                <a:cs typeface="Arial" charset="0"/>
              </a:rPr>
              <a:t>Total User Accounts</a:t>
            </a:r>
            <a:r>
              <a:rPr lang="en-US" sz="1100" dirty="0">
                <a:solidFill>
                  <a:prstClr val="black">
                    <a:lumMod val="65000"/>
                    <a:lumOff val="35000"/>
                  </a:prstClr>
                </a:solidFill>
                <a:latin typeface="Arial" charset="0"/>
                <a:ea typeface="Arial" charset="0"/>
                <a:cs typeface="Arial" charset="0"/>
              </a:rPr>
              <a:t/>
            </a:r>
            <a:br>
              <a:rPr lang="en-US" sz="1100" dirty="0">
                <a:solidFill>
                  <a:prstClr val="black">
                    <a:lumMod val="65000"/>
                    <a:lumOff val="35000"/>
                  </a:prstClr>
                </a:solidFill>
                <a:latin typeface="Arial" charset="0"/>
                <a:ea typeface="Arial" charset="0"/>
                <a:cs typeface="Arial" charset="0"/>
              </a:rPr>
            </a:br>
            <a:r>
              <a:rPr lang="en-US" sz="1100" dirty="0">
                <a:solidFill>
                  <a:prstClr val="black">
                    <a:lumMod val="65000"/>
                    <a:lumOff val="35000"/>
                  </a:prstClr>
                </a:solidFill>
                <a:latin typeface="Arial" charset="0"/>
                <a:ea typeface="Arial" charset="0"/>
                <a:cs typeface="Arial" charset="0"/>
              </a:rPr>
              <a:t>(Virtual Accounts Created)</a:t>
            </a:r>
          </a:p>
        </p:txBody>
      </p:sp>
      <p:cxnSp>
        <p:nvCxnSpPr>
          <p:cNvPr id="21" name="Straight Connector 20"/>
          <p:cNvCxnSpPr/>
          <p:nvPr/>
        </p:nvCxnSpPr>
        <p:spPr>
          <a:xfrm>
            <a:off x="964471" y="4808194"/>
            <a:ext cx="43107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5" name="Content Placeholder 5"/>
          <p:cNvGraphicFramePr>
            <a:graphicFrameLocks/>
          </p:cNvGraphicFramePr>
          <p:nvPr>
            <p:extLst>
              <p:ext uri="{D42A27DB-BD31-4B8C-83A1-F6EECF244321}">
                <p14:modId xmlns:p14="http://schemas.microsoft.com/office/powerpoint/2010/main" val="4061055403"/>
              </p:ext>
            </p:extLst>
          </p:nvPr>
        </p:nvGraphicFramePr>
        <p:xfrm>
          <a:off x="9391828" y="834825"/>
          <a:ext cx="1709160" cy="1304406"/>
        </p:xfrm>
        <a:graphic>
          <a:graphicData uri="http://schemas.openxmlformats.org/drawingml/2006/table">
            <a:tbl>
              <a:tblPr firstRow="1" bandRow="1">
                <a:tableStyleId>{2D5ABB26-0587-4C30-8999-92F81FD0307C}</a:tableStyleId>
              </a:tblPr>
              <a:tblGrid>
                <a:gridCol w="1154532"/>
                <a:gridCol w="554628"/>
              </a:tblGrid>
              <a:tr h="251146">
                <a:tc>
                  <a:txBody>
                    <a:bodyPr/>
                    <a:lstStyle/>
                    <a:p>
                      <a:r>
                        <a:rPr lang="en-US" sz="1100" dirty="0" smtClean="0">
                          <a:latin typeface="Arial" charset="0"/>
                          <a:ea typeface="Arial" charset="0"/>
                          <a:cs typeface="Arial" charset="0"/>
                        </a:rPr>
                        <a:t>USMEPCOM</a:t>
                      </a:r>
                      <a:endParaRPr lang="en-US" sz="1100" dirty="0">
                        <a:latin typeface="Arial" charset="0"/>
                        <a:ea typeface="Arial" charset="0"/>
                        <a:cs typeface="Arial" charset="0"/>
                      </a:endParaRPr>
                    </a:p>
                  </a:txBody>
                  <a:tcPr>
                    <a:lnL>
                      <a:noFill/>
                    </a:lnL>
                    <a:lnR>
                      <a:noFill/>
                    </a:lnR>
                    <a:lnT>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latin typeface="Arial" charset="0"/>
                          <a:ea typeface="Arial" charset="0"/>
                          <a:cs typeface="Arial" charset="0"/>
                        </a:rPr>
                        <a:t>141</a:t>
                      </a:r>
                      <a:endParaRPr lang="en-US" sz="1100" dirty="0">
                        <a:latin typeface="Arial" charset="0"/>
                        <a:ea typeface="Arial" charset="0"/>
                        <a:cs typeface="Arial" charset="0"/>
                      </a:endParaRPr>
                    </a:p>
                  </a:txBody>
                  <a:tcPr>
                    <a:lnL>
                      <a:noFill/>
                    </a:lnL>
                    <a:lnR>
                      <a:noFill/>
                    </a:lnR>
                    <a:lnT>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251146">
                <a:tc>
                  <a:txBody>
                    <a:bodyPr/>
                    <a:lstStyle/>
                    <a:p>
                      <a:r>
                        <a:rPr lang="en-US" sz="1100" dirty="0" smtClean="0">
                          <a:latin typeface="Arial" charset="0"/>
                          <a:ea typeface="Arial" charset="0"/>
                          <a:cs typeface="Arial" charset="0"/>
                        </a:rPr>
                        <a:t>Army</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latin typeface="Arial" charset="0"/>
                          <a:ea typeface="Arial" charset="0"/>
                          <a:cs typeface="Arial" charset="0"/>
                        </a:rPr>
                        <a:t>88</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251146">
                <a:tc>
                  <a:txBody>
                    <a:bodyPr/>
                    <a:lstStyle/>
                    <a:p>
                      <a:r>
                        <a:rPr lang="en-US" sz="1100" dirty="0" smtClean="0">
                          <a:latin typeface="Arial" charset="0"/>
                          <a:ea typeface="Arial" charset="0"/>
                          <a:cs typeface="Arial" charset="0"/>
                        </a:rPr>
                        <a:t>Navy</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latin typeface="Arial" charset="0"/>
                          <a:ea typeface="Arial" charset="0"/>
                          <a:cs typeface="Arial" charset="0"/>
                        </a:rPr>
                        <a:t>17</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268086">
                <a:tc>
                  <a:txBody>
                    <a:bodyPr/>
                    <a:lstStyle/>
                    <a:p>
                      <a:r>
                        <a:rPr lang="en-US" sz="1100" dirty="0" smtClean="0">
                          <a:latin typeface="Arial" charset="0"/>
                          <a:ea typeface="Arial" charset="0"/>
                          <a:cs typeface="Arial" charset="0"/>
                        </a:rPr>
                        <a:t>Air Force </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latin typeface="Arial" charset="0"/>
                          <a:ea typeface="Arial" charset="0"/>
                          <a:cs typeface="Arial" charset="0"/>
                        </a:rPr>
                        <a:t>8</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251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charset="0"/>
                          <a:ea typeface="Arial" charset="0"/>
                          <a:cs typeface="Arial" charset="0"/>
                        </a:rPr>
                        <a:t>Coast Guard</a:t>
                      </a: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latin typeface="Arial" charset="0"/>
                          <a:ea typeface="Arial" charset="0"/>
                          <a:cs typeface="Arial" charset="0"/>
                        </a:rPr>
                        <a:t>10</a:t>
                      </a:r>
                      <a:endParaRPr lang="en-US" sz="1100" dirty="0">
                        <a:latin typeface="Arial" charset="0"/>
                        <a:ea typeface="Arial" charset="0"/>
                        <a:cs typeface="Arial" charset="0"/>
                      </a:endParaRPr>
                    </a:p>
                  </a:txBody>
                  <a:tcPr>
                    <a:lnL>
                      <a:noFill/>
                    </a:lnL>
                    <a:lnR>
                      <a:noFill/>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6" name="Rectangle 25"/>
          <p:cNvSpPr/>
          <p:nvPr/>
        </p:nvSpPr>
        <p:spPr>
          <a:xfrm>
            <a:off x="9245125" y="931493"/>
            <a:ext cx="94003" cy="94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9245125" y="1194277"/>
            <a:ext cx="94003" cy="94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9245125" y="1711299"/>
            <a:ext cx="94003" cy="9400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9245125" y="1457061"/>
            <a:ext cx="94003" cy="854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Rectangle 31"/>
          <p:cNvSpPr/>
          <p:nvPr/>
        </p:nvSpPr>
        <p:spPr>
          <a:xfrm>
            <a:off x="9245125" y="1974082"/>
            <a:ext cx="94003" cy="940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5785500" y="2472075"/>
            <a:ext cx="905857" cy="400110"/>
          </a:xfrm>
          <a:prstGeom prst="rect">
            <a:avLst/>
          </a:prstGeom>
          <a:noFill/>
        </p:spPr>
        <p:txBody>
          <a:bodyPr wrap="square" rtlCol="0">
            <a:spAutoFit/>
          </a:bodyPr>
          <a:lstStyle/>
          <a:p>
            <a:r>
              <a:rPr lang="en-US" sz="2000" b="1" dirty="0" smtClean="0">
                <a:solidFill>
                  <a:prstClr val="black"/>
                </a:solidFill>
                <a:latin typeface="Arial" charset="0"/>
                <a:ea typeface="Arial" charset="0"/>
                <a:cs typeface="Arial" charset="0"/>
              </a:rPr>
              <a:t>2,856</a:t>
            </a:r>
            <a:endParaRPr lang="en-US" sz="2000" b="1" dirty="0">
              <a:solidFill>
                <a:prstClr val="black"/>
              </a:solidFill>
              <a:latin typeface="Arial" charset="0"/>
              <a:ea typeface="Arial" charset="0"/>
              <a:cs typeface="Arial" charset="0"/>
            </a:endParaRPr>
          </a:p>
        </p:txBody>
      </p:sp>
      <p:sp>
        <p:nvSpPr>
          <p:cNvPr id="37" name="TextBox 36"/>
          <p:cNvSpPr txBox="1"/>
          <p:nvPr/>
        </p:nvSpPr>
        <p:spPr>
          <a:xfrm>
            <a:off x="8503751" y="2774834"/>
            <a:ext cx="2654106" cy="600164"/>
          </a:xfrm>
          <a:prstGeom prst="rect">
            <a:avLst/>
          </a:prstGeom>
          <a:noFill/>
        </p:spPr>
        <p:txBody>
          <a:bodyPr wrap="square" rtlCol="0">
            <a:spAutoFit/>
          </a:bodyPr>
          <a:lstStyle/>
          <a:p>
            <a:r>
              <a:rPr lang="en-US" sz="1100" b="1" dirty="0">
                <a:solidFill>
                  <a:prstClr val="black"/>
                </a:solidFill>
                <a:latin typeface="Arial" charset="0"/>
                <a:ea typeface="Arial" charset="0"/>
                <a:cs typeface="Arial" charset="0"/>
              </a:rPr>
              <a:t>Total Workforce </a:t>
            </a:r>
            <a:r>
              <a:rPr lang="en-US" sz="1100" b="1" dirty="0" smtClean="0">
                <a:solidFill>
                  <a:prstClr val="black"/>
                </a:solidFill>
                <a:latin typeface="Arial" charset="0"/>
                <a:ea typeface="Arial" charset="0"/>
                <a:cs typeface="Arial" charset="0"/>
              </a:rPr>
              <a:t>Strength</a:t>
            </a:r>
          </a:p>
          <a:p>
            <a:r>
              <a:rPr lang="en-US" sz="1100" dirty="0" smtClean="0">
                <a:solidFill>
                  <a:prstClr val="black"/>
                </a:solidFill>
                <a:latin typeface="Arial" charset="0"/>
                <a:ea typeface="Arial" charset="0"/>
                <a:cs typeface="Arial" charset="0"/>
              </a:rPr>
              <a:t>(Attended in-person training or completed observation)</a:t>
            </a:r>
            <a:endParaRPr lang="en-US" sz="1100" dirty="0">
              <a:solidFill>
                <a:prstClr val="black"/>
              </a:solidFill>
              <a:latin typeface="Arial" charset="0"/>
              <a:ea typeface="Arial" charset="0"/>
              <a:cs typeface="Arial" charset="0"/>
            </a:endParaRPr>
          </a:p>
        </p:txBody>
      </p:sp>
      <p:sp>
        <p:nvSpPr>
          <p:cNvPr id="39" name="TextBox 38"/>
          <p:cNvSpPr txBox="1"/>
          <p:nvPr/>
        </p:nvSpPr>
        <p:spPr>
          <a:xfrm>
            <a:off x="8520842" y="2472075"/>
            <a:ext cx="734940" cy="400110"/>
          </a:xfrm>
          <a:prstGeom prst="rect">
            <a:avLst/>
          </a:prstGeom>
          <a:noFill/>
        </p:spPr>
        <p:txBody>
          <a:bodyPr wrap="square" rtlCol="0">
            <a:spAutoFit/>
          </a:bodyPr>
          <a:lstStyle/>
          <a:p>
            <a:r>
              <a:rPr lang="en-US" sz="2000" b="1" dirty="0" smtClean="0">
                <a:solidFill>
                  <a:prstClr val="black"/>
                </a:solidFill>
                <a:latin typeface="Arial" charset="0"/>
                <a:ea typeface="Arial" charset="0"/>
                <a:cs typeface="Arial" charset="0"/>
              </a:rPr>
              <a:t>479</a:t>
            </a:r>
            <a:endParaRPr lang="en-US" sz="2000" b="1" dirty="0">
              <a:solidFill>
                <a:prstClr val="black"/>
              </a:solidFill>
              <a:latin typeface="Arial" charset="0"/>
              <a:ea typeface="Arial" charset="0"/>
              <a:cs typeface="Arial" charset="0"/>
            </a:endParaRPr>
          </a:p>
        </p:txBody>
      </p:sp>
      <p:sp>
        <p:nvSpPr>
          <p:cNvPr id="46" name="TextBox 45"/>
          <p:cNvSpPr txBox="1"/>
          <p:nvPr/>
        </p:nvSpPr>
        <p:spPr>
          <a:xfrm>
            <a:off x="5785197" y="3475590"/>
            <a:ext cx="3333165" cy="261610"/>
          </a:xfrm>
          <a:prstGeom prst="rect">
            <a:avLst/>
          </a:prstGeom>
          <a:noFill/>
        </p:spPr>
        <p:txBody>
          <a:bodyPr wrap="square" rtlCol="0">
            <a:spAutoFit/>
          </a:bodyPr>
          <a:lstStyle/>
          <a:p>
            <a:r>
              <a:rPr lang="en-US" sz="1100" b="1" dirty="0">
                <a:solidFill>
                  <a:prstClr val="black"/>
                </a:solidFill>
                <a:latin typeface="Arial" charset="0"/>
                <a:ea typeface="Arial" charset="0"/>
                <a:cs typeface="Arial" charset="0"/>
              </a:rPr>
              <a:t>Steps to Become PTI Proficient </a:t>
            </a:r>
          </a:p>
        </p:txBody>
      </p:sp>
      <p:sp>
        <p:nvSpPr>
          <p:cNvPr id="48" name="TextBox 47"/>
          <p:cNvSpPr txBox="1"/>
          <p:nvPr/>
        </p:nvSpPr>
        <p:spPr>
          <a:xfrm>
            <a:off x="6682812" y="3950475"/>
            <a:ext cx="3473560" cy="1215717"/>
          </a:xfrm>
          <a:prstGeom prst="rect">
            <a:avLst/>
          </a:prstGeom>
          <a:noFill/>
        </p:spPr>
        <p:txBody>
          <a:bodyPr wrap="square" rtlCol="0">
            <a:spAutoFit/>
          </a:bodyPr>
          <a:lstStyle/>
          <a:p>
            <a:pPr>
              <a:spcBef>
                <a:spcPts val="2400"/>
              </a:spcBef>
            </a:pPr>
            <a:r>
              <a:rPr lang="en-US" sz="1100" dirty="0">
                <a:solidFill>
                  <a:prstClr val="black"/>
                </a:solidFill>
                <a:latin typeface="Arial" charset="0"/>
                <a:ea typeface="Arial" charset="0"/>
                <a:cs typeface="Arial" charset="0"/>
              </a:rPr>
              <a:t>Step 1:  Virtual Training</a:t>
            </a:r>
          </a:p>
          <a:p>
            <a:pPr>
              <a:spcBef>
                <a:spcPts val="2400"/>
              </a:spcBef>
            </a:pPr>
            <a:r>
              <a:rPr lang="en-US" sz="1100" dirty="0">
                <a:solidFill>
                  <a:prstClr val="black"/>
                </a:solidFill>
                <a:latin typeface="Arial" charset="0"/>
                <a:ea typeface="Arial" charset="0"/>
                <a:cs typeface="Arial" charset="0"/>
              </a:rPr>
              <a:t>Step 2:  In-person training</a:t>
            </a:r>
          </a:p>
          <a:p>
            <a:pPr>
              <a:spcBef>
                <a:spcPts val="2400"/>
              </a:spcBef>
            </a:pPr>
            <a:r>
              <a:rPr lang="en-US" sz="1100" dirty="0">
                <a:solidFill>
                  <a:prstClr val="black"/>
                </a:solidFill>
                <a:latin typeface="Arial" charset="0"/>
                <a:ea typeface="Arial" charset="0"/>
                <a:cs typeface="Arial" charset="0"/>
              </a:rPr>
              <a:t>Step 3:  Nominate, Observe, Evaluate others  </a:t>
            </a:r>
            <a:endParaRPr lang="en-US" sz="1100" dirty="0">
              <a:solidFill>
                <a:prstClr val="black">
                  <a:lumMod val="65000"/>
                  <a:lumOff val="35000"/>
                </a:prstClr>
              </a:solidFill>
              <a:latin typeface="Arial" charset="0"/>
              <a:ea typeface="Arial" charset="0"/>
              <a:cs typeface="Arial" charset="0"/>
            </a:endParaRPr>
          </a:p>
        </p:txBody>
      </p:sp>
      <p:sp>
        <p:nvSpPr>
          <p:cNvPr id="49" name="TextBox 48"/>
          <p:cNvSpPr txBox="1"/>
          <p:nvPr/>
        </p:nvSpPr>
        <p:spPr>
          <a:xfrm>
            <a:off x="6691358" y="5136023"/>
            <a:ext cx="3597779" cy="600164"/>
          </a:xfrm>
          <a:prstGeom prst="rect">
            <a:avLst/>
          </a:prstGeom>
          <a:noFill/>
        </p:spPr>
        <p:txBody>
          <a:bodyPr wrap="square" rtlCol="0">
            <a:spAutoFit/>
          </a:bodyPr>
          <a:lstStyle/>
          <a:p>
            <a:r>
              <a:rPr lang="en-US" sz="1100" dirty="0">
                <a:solidFill>
                  <a:prstClr val="black">
                    <a:lumMod val="65000"/>
                    <a:lumOff val="35000"/>
                  </a:prstClr>
                </a:solidFill>
                <a:latin typeface="Arial" charset="0"/>
                <a:ea typeface="Arial" charset="0"/>
                <a:cs typeface="Arial" charset="0"/>
              </a:rPr>
              <a:t>(Those trained </a:t>
            </a:r>
            <a:r>
              <a:rPr lang="en-US" sz="1100" dirty="0" smtClean="0">
                <a:solidFill>
                  <a:prstClr val="black">
                    <a:lumMod val="65000"/>
                    <a:lumOff val="35000"/>
                  </a:prstClr>
                </a:solidFill>
                <a:latin typeface="Arial" charset="0"/>
                <a:ea typeface="Arial" charset="0"/>
                <a:cs typeface="Arial" charset="0"/>
              </a:rPr>
              <a:t>at OPA/MEPCOM </a:t>
            </a:r>
            <a:r>
              <a:rPr lang="en-US" sz="1100" dirty="0">
                <a:solidFill>
                  <a:prstClr val="black">
                    <a:lumMod val="65000"/>
                    <a:lumOff val="35000"/>
                  </a:prstClr>
                </a:solidFill>
                <a:latin typeface="Arial" charset="0"/>
                <a:ea typeface="Arial" charset="0"/>
                <a:cs typeface="Arial" charset="0"/>
              </a:rPr>
              <a:t>formal in-person training sessions can train </a:t>
            </a:r>
            <a:r>
              <a:rPr lang="en-US" sz="1100" dirty="0" smtClean="0">
                <a:solidFill>
                  <a:prstClr val="black">
                    <a:lumMod val="65000"/>
                    <a:lumOff val="35000"/>
                  </a:prstClr>
                </a:solidFill>
                <a:latin typeface="Arial" charset="0"/>
                <a:ea typeface="Arial" charset="0"/>
                <a:cs typeface="Arial" charset="0"/>
              </a:rPr>
              <a:t>and evaluate others</a:t>
            </a:r>
            <a:r>
              <a:rPr lang="en-US" sz="1100" dirty="0">
                <a:solidFill>
                  <a:prstClr val="black">
                    <a:lumMod val="65000"/>
                    <a:lumOff val="35000"/>
                  </a:prstClr>
                </a:solidFill>
                <a:latin typeface="Arial" charset="0"/>
                <a:ea typeface="Arial" charset="0"/>
                <a:cs typeface="Arial" charset="0"/>
              </a:rPr>
              <a:t>) </a:t>
            </a:r>
          </a:p>
          <a:p>
            <a:endParaRPr lang="en-US" sz="1100" dirty="0">
              <a:solidFill>
                <a:prstClr val="black"/>
              </a:solidFill>
            </a:endParaRP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7132" y="4897097"/>
            <a:ext cx="609126" cy="454076"/>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4255" y="3870177"/>
            <a:ext cx="609126" cy="454076"/>
          </a:xfrm>
          <a:prstGeom prst="rect">
            <a:avLst/>
          </a:prstGeom>
        </p:spPr>
      </p:pic>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5737" y="4287495"/>
            <a:ext cx="679712" cy="506695"/>
          </a:xfrm>
          <a:prstGeom prst="rect">
            <a:avLst/>
          </a:prstGeom>
        </p:spPr>
      </p:pic>
      <p:cxnSp>
        <p:nvCxnSpPr>
          <p:cNvPr id="54" name="Straight Connector 53"/>
          <p:cNvCxnSpPr/>
          <p:nvPr/>
        </p:nvCxnSpPr>
        <p:spPr>
          <a:xfrm>
            <a:off x="5853869" y="4341264"/>
            <a:ext cx="5127477"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53869" y="4828374"/>
            <a:ext cx="5127477"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013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393"/>
          </a:xfrm>
        </p:spPr>
        <p:txBody>
          <a:bodyPr>
            <a:normAutofit/>
          </a:bodyPr>
          <a:lstStyle/>
          <a:p>
            <a:r>
              <a:rPr lang="en-US" b="1" dirty="0"/>
              <a:t>Virtual Training Consists of:	</a:t>
            </a:r>
          </a:p>
        </p:txBody>
      </p:sp>
      <p:sp>
        <p:nvSpPr>
          <p:cNvPr id="3" name="Content Placeholder 2"/>
          <p:cNvSpPr>
            <a:spLocks noGrp="1"/>
          </p:cNvSpPr>
          <p:nvPr>
            <p:ph idx="1"/>
          </p:nvPr>
        </p:nvSpPr>
        <p:spPr>
          <a:xfrm>
            <a:off x="838200" y="1423555"/>
            <a:ext cx="6684034" cy="4364181"/>
          </a:xfrm>
        </p:spPr>
        <p:txBody>
          <a:bodyPr>
            <a:normAutofit lnSpcReduction="10000"/>
          </a:bodyPr>
          <a:lstStyle/>
          <a:p>
            <a:r>
              <a:rPr lang="en-US" dirty="0" smtClean="0"/>
              <a:t>User authentication</a:t>
            </a:r>
          </a:p>
          <a:p>
            <a:r>
              <a:rPr lang="en-US" dirty="0" smtClean="0"/>
              <a:t>Learning Objectives</a:t>
            </a:r>
          </a:p>
          <a:p>
            <a:r>
              <a:rPr lang="en-US" dirty="0" smtClean="0"/>
              <a:t>Multimedia Content: including videos, print materials, social media, etc.</a:t>
            </a:r>
          </a:p>
          <a:p>
            <a:r>
              <a:rPr lang="en-US" dirty="0" smtClean="0"/>
              <a:t>Concept Checks, Reflection and Application Activities</a:t>
            </a:r>
          </a:p>
          <a:p>
            <a:r>
              <a:rPr lang="en-US" dirty="0" smtClean="0"/>
              <a:t>Area to upload supporting documentation</a:t>
            </a:r>
          </a:p>
          <a:p>
            <a:r>
              <a:rPr lang="en-US" dirty="0" smtClean="0"/>
              <a:t>List of all people who are PTI proficient, regardless of job function or affiliation</a:t>
            </a:r>
          </a:p>
          <a:p>
            <a:r>
              <a:rPr lang="en-US" dirty="0" smtClean="0"/>
              <a:t>Area to assign three-year access codes that are pre-populated with scores </a:t>
            </a:r>
          </a:p>
          <a:p>
            <a:r>
              <a:rPr lang="en-US" dirty="0" smtClean="0"/>
              <a:t>Communication system for all people who are conducting PTIs across the US</a:t>
            </a:r>
          </a:p>
          <a:p>
            <a:r>
              <a:rPr lang="en-US" dirty="0" smtClean="0"/>
              <a:t>Ability to collect information about training needs</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7890467" y="800821"/>
            <a:ext cx="3950976" cy="4632385"/>
          </a:xfrm>
          <a:prstGeom prst="rect">
            <a:avLst/>
          </a:prstGeom>
        </p:spPr>
      </p:pic>
    </p:spTree>
    <p:extLst>
      <p:ext uri="{BB962C8B-B14F-4D97-AF65-F5344CB8AC3E}">
        <p14:creationId xmlns:p14="http://schemas.microsoft.com/office/powerpoint/2010/main" val="3755796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a:bodyPr>
          <a:lstStyle/>
          <a:p>
            <a:r>
              <a:rPr lang="en-US" b="1" spc="150" dirty="0" smtClean="0">
                <a:solidFill>
                  <a:srgbClr val="1B3563"/>
                </a:solidFill>
                <a:latin typeface="Gotham" charset="0"/>
                <a:ea typeface="Gotham" charset="0"/>
                <a:cs typeface="Gotham" charset="0"/>
              </a:rPr>
              <a:t>Virtual Training Topics Covered</a:t>
            </a:r>
            <a:endParaRPr lang="en-US" b="1" spc="150" dirty="0">
              <a:solidFill>
                <a:srgbClr val="1B3563"/>
              </a:solidFill>
              <a:latin typeface="Gotham" charset="0"/>
              <a:ea typeface="Gotham" charset="0"/>
              <a:cs typeface="Gotham" charset="0"/>
            </a:endParaRPr>
          </a:p>
        </p:txBody>
      </p:sp>
      <p:sp>
        <p:nvSpPr>
          <p:cNvPr id="3" name="Content Placeholder 2"/>
          <p:cNvSpPr>
            <a:spLocks noGrp="1"/>
          </p:cNvSpPr>
          <p:nvPr>
            <p:ph idx="1"/>
          </p:nvPr>
        </p:nvSpPr>
        <p:spPr>
          <a:xfrm>
            <a:off x="838200" y="1384589"/>
            <a:ext cx="5872316" cy="4748645"/>
          </a:xfrm>
        </p:spPr>
        <p:txBody>
          <a:bodyPr>
            <a:normAutofit/>
          </a:bodyPr>
          <a:lstStyle/>
          <a:p>
            <a:pPr marL="0" indent="0">
              <a:buNone/>
            </a:pPr>
            <a:r>
              <a:rPr lang="en-US" sz="1600" b="1" dirty="0" smtClean="0"/>
              <a:t>ASVAB Measurement, Data, and Use</a:t>
            </a:r>
            <a:r>
              <a:rPr lang="en-US" sz="1600" dirty="0" smtClean="0"/>
              <a:t/>
            </a:r>
            <a:br>
              <a:rPr lang="en-US" sz="1600" dirty="0" smtClean="0"/>
            </a:br>
            <a:r>
              <a:rPr lang="en-US" sz="1600" dirty="0" smtClean="0"/>
              <a:t>	ASVAB History and Validity</a:t>
            </a:r>
            <a:br>
              <a:rPr lang="en-US" sz="1600" dirty="0" smtClean="0"/>
            </a:br>
            <a:r>
              <a:rPr lang="en-US" sz="1600" dirty="0" smtClean="0"/>
              <a:t>	ASVAB Score Release Options for Schools</a:t>
            </a:r>
            <a:br>
              <a:rPr lang="en-US" sz="1600" dirty="0" smtClean="0"/>
            </a:br>
            <a:r>
              <a:rPr lang="en-US" sz="1600" dirty="0" smtClean="0"/>
              <a:t>	ASVAB Score Use Policies</a:t>
            </a:r>
          </a:p>
          <a:p>
            <a:pPr marL="0" indent="0">
              <a:buNone/>
            </a:pPr>
            <a:r>
              <a:rPr lang="en-US" sz="1600" b="1" dirty="0"/>
              <a:t>Interpreting &amp; Discussing ASVAB </a:t>
            </a:r>
            <a:r>
              <a:rPr lang="en-US" sz="1600" b="1" dirty="0" smtClean="0"/>
              <a:t>Scores</a:t>
            </a:r>
            <a:r>
              <a:rPr lang="en-US" sz="1600" dirty="0" smtClean="0"/>
              <a:t/>
            </a:r>
            <a:br>
              <a:rPr lang="en-US" sz="1600" dirty="0" smtClean="0"/>
            </a:br>
            <a:r>
              <a:rPr lang="en-US" sz="1600" dirty="0" smtClean="0"/>
              <a:t>	Basic Testing Theory &amp; The ASVAB</a:t>
            </a:r>
            <a:br>
              <a:rPr lang="en-US" sz="1600" dirty="0" smtClean="0"/>
            </a:br>
            <a:r>
              <a:rPr lang="en-US" sz="1600" dirty="0" smtClean="0"/>
              <a:t>	Understanding the ASVAB Summary Results Sheet</a:t>
            </a:r>
            <a:br>
              <a:rPr lang="en-US" sz="1600" dirty="0" smtClean="0"/>
            </a:br>
            <a:r>
              <a:rPr lang="en-US" sz="1600" dirty="0" smtClean="0"/>
              <a:t>	Preparing Students to Work with the ASVAB Scores</a:t>
            </a:r>
            <a:br>
              <a:rPr lang="en-US" sz="1600" dirty="0" smtClean="0"/>
            </a:br>
            <a:r>
              <a:rPr lang="en-US" sz="1600" dirty="0" smtClean="0"/>
              <a:t>	Discussing Students’ ASVAB Scores</a:t>
            </a:r>
          </a:p>
          <a:p>
            <a:pPr marL="0" indent="0">
              <a:buNone/>
            </a:pPr>
            <a:r>
              <a:rPr lang="en-US" sz="1600" b="1" dirty="0" smtClean="0"/>
              <a:t>ASVAB CEP Components</a:t>
            </a:r>
            <a:r>
              <a:rPr lang="en-US" sz="1600" dirty="0" smtClean="0"/>
              <a:t/>
            </a:r>
            <a:br>
              <a:rPr lang="en-US" sz="1600" dirty="0" smtClean="0"/>
            </a:br>
            <a:r>
              <a:rPr lang="en-US" sz="1600" dirty="0" smtClean="0"/>
              <a:t>	The ASVAB CEP</a:t>
            </a:r>
            <a:br>
              <a:rPr lang="en-US" sz="1600" dirty="0" smtClean="0"/>
            </a:br>
            <a:r>
              <a:rPr lang="en-US" sz="1600" dirty="0" smtClean="0"/>
              <a:t>	The ASVAB</a:t>
            </a:r>
            <a:br>
              <a:rPr lang="en-US" sz="1600" dirty="0" smtClean="0"/>
            </a:br>
            <a:r>
              <a:rPr lang="en-US" sz="1600" dirty="0" smtClean="0"/>
              <a:t>	Find Your Interests</a:t>
            </a:r>
            <a:br>
              <a:rPr lang="en-US" sz="1600" dirty="0" smtClean="0"/>
            </a:br>
            <a:r>
              <a:rPr lang="en-US" sz="1600" dirty="0" smtClean="0"/>
              <a:t>	OCCU-Find and Career Planning Tools</a:t>
            </a:r>
            <a:br>
              <a:rPr lang="en-US" sz="1600" dirty="0" smtClean="0"/>
            </a:br>
            <a:r>
              <a:rPr lang="en-US" sz="1600" dirty="0" smtClean="0"/>
              <a:t>	Additional Resource – Careers in the Military</a:t>
            </a:r>
          </a:p>
        </p:txBody>
      </p:sp>
      <p:sp>
        <p:nvSpPr>
          <p:cNvPr id="4" name="Content Placeholder 2"/>
          <p:cNvSpPr txBox="1">
            <a:spLocks/>
          </p:cNvSpPr>
          <p:nvPr/>
        </p:nvSpPr>
        <p:spPr>
          <a:xfrm>
            <a:off x="6710516" y="1370762"/>
            <a:ext cx="5481484" cy="474864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smtClean="0"/>
              <a:t>Conducting a Post Test Interpretation</a:t>
            </a:r>
            <a:br>
              <a:rPr lang="en-US" sz="1600" b="1" dirty="0" smtClean="0"/>
            </a:br>
            <a:r>
              <a:rPr lang="en-US" sz="1600" b="1" dirty="0" smtClean="0"/>
              <a:t>	</a:t>
            </a:r>
            <a:r>
              <a:rPr lang="en-US" sz="1600" dirty="0" smtClean="0"/>
              <a:t>Overview </a:t>
            </a:r>
            <a:r>
              <a:rPr lang="en-US" sz="1600" dirty="0"/>
              <a:t>of Essential PTI </a:t>
            </a:r>
            <a:r>
              <a:rPr lang="en-US" sz="1600" dirty="0" smtClean="0"/>
              <a:t>Components</a:t>
            </a:r>
            <a:br>
              <a:rPr lang="en-US" sz="1600" dirty="0" smtClean="0"/>
            </a:br>
            <a:r>
              <a:rPr lang="en-US" sz="1600" dirty="0" smtClean="0"/>
              <a:t>	Online Post Test Interpretation</a:t>
            </a:r>
            <a:br>
              <a:rPr lang="en-US" sz="1600" dirty="0" smtClean="0"/>
            </a:br>
            <a:r>
              <a:rPr lang="en-US" sz="1600" dirty="0" smtClean="0"/>
              <a:t>	Interpreting ASVAB Results</a:t>
            </a:r>
            <a:br>
              <a:rPr lang="en-US" sz="1600" dirty="0" smtClean="0"/>
            </a:br>
            <a:r>
              <a:rPr lang="en-US" sz="1600" dirty="0" smtClean="0"/>
              <a:t>	Administering the FYI Online</a:t>
            </a:r>
            <a:br>
              <a:rPr lang="en-US" sz="1600" dirty="0" smtClean="0"/>
            </a:br>
            <a:r>
              <a:rPr lang="en-US" sz="1600" dirty="0" smtClean="0"/>
              <a:t>	Demonstrating the OCCU-Find</a:t>
            </a:r>
            <a:br>
              <a:rPr lang="en-US" sz="1600" dirty="0" smtClean="0"/>
            </a:br>
            <a:r>
              <a:rPr lang="en-US" sz="1600" dirty="0" smtClean="0"/>
              <a:t>	Demonstrating Careers in the Military</a:t>
            </a:r>
            <a:br>
              <a:rPr lang="en-US" sz="1600" dirty="0" smtClean="0"/>
            </a:br>
            <a:r>
              <a:rPr lang="en-US" sz="1600" dirty="0" smtClean="0"/>
              <a:t>	Additional Tools and Materials </a:t>
            </a:r>
            <a:r>
              <a:rPr lang="en-US" sz="1600" dirty="0"/>
              <a:t/>
            </a:r>
            <a:br>
              <a:rPr lang="en-US" sz="1600" dirty="0"/>
            </a:br>
            <a:endParaRPr lang="en-US" sz="1600" dirty="0" smtClean="0"/>
          </a:p>
          <a:p>
            <a:pPr marL="0" indent="0">
              <a:buNone/>
            </a:pPr>
            <a:r>
              <a:rPr lang="en-US" sz="1600" b="1" dirty="0" smtClean="0"/>
              <a:t>Becoming PTI Proficient </a:t>
            </a:r>
            <a:br>
              <a:rPr lang="en-US" sz="1600" b="1" dirty="0" smtClean="0"/>
            </a:br>
            <a:r>
              <a:rPr lang="en-US" sz="1600" b="1" dirty="0" smtClean="0"/>
              <a:t>	</a:t>
            </a:r>
            <a:r>
              <a:rPr lang="en-US" sz="1600" dirty="0" smtClean="0"/>
              <a:t>How </a:t>
            </a:r>
            <a:r>
              <a:rPr lang="en-US" sz="1600" dirty="0"/>
              <a:t>to Use the PTI Proficiency Evaluation </a:t>
            </a:r>
            <a:r>
              <a:rPr lang="en-US" sz="1600" dirty="0" smtClean="0"/>
              <a:t>	Metric </a:t>
            </a:r>
            <a:r>
              <a:rPr lang="en-US" sz="1600" dirty="0"/>
              <a:t>Lesson</a:t>
            </a:r>
            <a:r>
              <a:rPr lang="en-US" sz="1600" b="1" dirty="0" smtClean="0"/>
              <a:t/>
            </a:r>
            <a:br>
              <a:rPr lang="en-US" sz="1600" b="1" dirty="0" smtClean="0"/>
            </a:br>
            <a:endParaRPr lang="en-US" sz="1600" b="1" dirty="0" smtClean="0"/>
          </a:p>
        </p:txBody>
      </p:sp>
    </p:spTree>
    <p:extLst>
      <p:ext uri="{BB962C8B-B14F-4D97-AF65-F5344CB8AC3E}">
        <p14:creationId xmlns:p14="http://schemas.microsoft.com/office/powerpoint/2010/main" val="237106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In-Person Group Composition</a:t>
            </a:r>
            <a:endParaRPr lang="en-US" dirty="0"/>
          </a:p>
        </p:txBody>
      </p:sp>
      <p:sp>
        <p:nvSpPr>
          <p:cNvPr id="3" name="Content Placeholder 2"/>
          <p:cNvSpPr>
            <a:spLocks noGrp="1"/>
          </p:cNvSpPr>
          <p:nvPr>
            <p:ph idx="1"/>
          </p:nvPr>
        </p:nvSpPr>
        <p:spPr>
          <a:xfrm>
            <a:off x="838200" y="1825625"/>
            <a:ext cx="4363528" cy="4351338"/>
          </a:xfrm>
        </p:spPr>
        <p:txBody>
          <a:bodyPr/>
          <a:lstStyle/>
          <a:p>
            <a:r>
              <a:rPr lang="en-US" dirty="0" smtClean="0"/>
              <a:t>Small Group</a:t>
            </a:r>
          </a:p>
          <a:p>
            <a:pPr lvl="1"/>
            <a:r>
              <a:rPr lang="en-US" dirty="0" smtClean="0"/>
              <a:t>Maximum 6</a:t>
            </a:r>
          </a:p>
          <a:p>
            <a:pPr lvl="1"/>
            <a:r>
              <a:rPr lang="en-US" dirty="0" smtClean="0"/>
              <a:t>Unrelated Facilitator </a:t>
            </a:r>
          </a:p>
          <a:p>
            <a:pPr lvl="1"/>
            <a:r>
              <a:rPr lang="en-US" dirty="0" smtClean="0"/>
              <a:t>Mixed experience and job function</a:t>
            </a:r>
          </a:p>
          <a:p>
            <a:pPr lvl="1"/>
            <a:endParaRPr lang="en-US" dirty="0"/>
          </a:p>
        </p:txBody>
      </p:sp>
      <p:sp>
        <p:nvSpPr>
          <p:cNvPr id="4" name="Content Placeholder 2"/>
          <p:cNvSpPr txBox="1">
            <a:spLocks/>
          </p:cNvSpPr>
          <p:nvPr/>
        </p:nvSpPr>
        <p:spPr>
          <a:xfrm>
            <a:off x="6623649" y="1825625"/>
            <a:ext cx="4363528"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1pPr>
            <a:lvl2pPr marL="6858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rgbClr val="002855"/>
                </a:solidFill>
                <a:latin typeface="Gotham Light"/>
                <a:ea typeface="Gotham Light"/>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Homework Group</a:t>
            </a:r>
          </a:p>
          <a:p>
            <a:pPr lvl="1"/>
            <a:r>
              <a:rPr lang="en-US" dirty="0" smtClean="0"/>
              <a:t>Maximum ?</a:t>
            </a:r>
          </a:p>
          <a:p>
            <a:pPr lvl="1"/>
            <a:r>
              <a:rPr lang="en-US" dirty="0" smtClean="0"/>
              <a:t>No one from small group</a:t>
            </a:r>
          </a:p>
          <a:p>
            <a:pPr lvl="1"/>
            <a:r>
              <a:rPr lang="en-US" dirty="0" smtClean="0"/>
              <a:t>Close geographic proximity</a:t>
            </a:r>
            <a:endParaRPr lang="en-US" dirty="0"/>
          </a:p>
        </p:txBody>
      </p:sp>
    </p:spTree>
    <p:extLst>
      <p:ext uri="{BB962C8B-B14F-4D97-AF65-F5344CB8AC3E}">
        <p14:creationId xmlns:p14="http://schemas.microsoft.com/office/powerpoint/2010/main" val="39340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Callout 17"/>
          <p:cNvSpPr/>
          <p:nvPr/>
        </p:nvSpPr>
        <p:spPr>
          <a:xfrm>
            <a:off x="2902530" y="1645015"/>
            <a:ext cx="2579641" cy="2263548"/>
          </a:xfrm>
          <a:prstGeom prst="wedgeEllipseCallout">
            <a:avLst>
              <a:gd name="adj1" fmla="val -10735"/>
              <a:gd name="adj2" fmla="val 39959"/>
            </a:avLst>
          </a:prstGeom>
          <a:solidFill>
            <a:schemeClr val="accent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b="1" i="1" dirty="0" smtClean="0">
              <a:solidFill>
                <a:prstClr val="white"/>
              </a:solidFill>
            </a:endParaRPr>
          </a:p>
          <a:p>
            <a:pPr algn="ctr"/>
            <a:r>
              <a:rPr lang="en-US" sz="1400" b="1" i="1" dirty="0" smtClean="0">
                <a:solidFill>
                  <a:prstClr val="white"/>
                </a:solidFill>
              </a:rPr>
              <a:t>“</a:t>
            </a:r>
            <a:r>
              <a:rPr lang="en-US" sz="1400" b="1" dirty="0" smtClean="0">
                <a:solidFill>
                  <a:prstClr val="white"/>
                </a:solidFill>
              </a:rPr>
              <a:t>The </a:t>
            </a:r>
            <a:r>
              <a:rPr lang="en-US" sz="1400" b="1" dirty="0">
                <a:solidFill>
                  <a:prstClr val="white"/>
                </a:solidFill>
              </a:rPr>
              <a:t>metrics are easy to follow and organized logically. They will make this process to nominate other personnel for the training to be simple.”</a:t>
            </a:r>
          </a:p>
          <a:p>
            <a:pPr algn="ctr"/>
            <a:endParaRPr lang="en-US" sz="1400" i="1" dirty="0">
              <a:solidFill>
                <a:prstClr val="white"/>
              </a:solidFill>
            </a:endParaRPr>
          </a:p>
        </p:txBody>
      </p:sp>
      <p:sp>
        <p:nvSpPr>
          <p:cNvPr id="26" name="Oval Callout 25"/>
          <p:cNvSpPr/>
          <p:nvPr/>
        </p:nvSpPr>
        <p:spPr>
          <a:xfrm>
            <a:off x="7270601" y="515198"/>
            <a:ext cx="2718072" cy="2566110"/>
          </a:xfrm>
          <a:prstGeom prst="wedgeEllipseCallout">
            <a:avLst>
              <a:gd name="adj1" fmla="val -10735"/>
              <a:gd name="adj2" fmla="val 39959"/>
            </a:avLst>
          </a:prstGeom>
          <a:solidFill>
            <a:schemeClr val="accent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smtClean="0">
              <a:solidFill>
                <a:prstClr val="white"/>
              </a:solidFill>
            </a:endParaRPr>
          </a:p>
          <a:p>
            <a:pPr algn="ctr"/>
            <a:endParaRPr lang="en-US" sz="1400" dirty="0">
              <a:solidFill>
                <a:prstClr val="white"/>
              </a:solidFill>
            </a:endParaRPr>
          </a:p>
          <a:p>
            <a:pPr algn="ctr"/>
            <a:endParaRPr lang="en-US" sz="1400" dirty="0" smtClean="0">
              <a:solidFill>
                <a:prstClr val="white"/>
              </a:solidFill>
            </a:endParaRPr>
          </a:p>
          <a:p>
            <a:pPr algn="ctr"/>
            <a:r>
              <a:rPr lang="en-US" sz="1400" b="1" dirty="0" smtClean="0">
                <a:solidFill>
                  <a:prstClr val="white"/>
                </a:solidFill>
              </a:rPr>
              <a:t>“</a:t>
            </a:r>
            <a:r>
              <a:rPr lang="en-US" sz="1400" b="1" dirty="0">
                <a:solidFill>
                  <a:prstClr val="white"/>
                </a:solidFill>
              </a:rPr>
              <a:t>I do not, and likely will not conduct PTIs as a recruiter, but by now knowing this procedure exists, I will look to escort my MEPS TCs and ESSs for their PTIs</a:t>
            </a:r>
            <a:r>
              <a:rPr lang="en-US" sz="1400" b="1" dirty="0" smtClean="0">
                <a:solidFill>
                  <a:prstClr val="white"/>
                </a:solidFill>
              </a:rPr>
              <a:t>.”</a:t>
            </a:r>
          </a:p>
          <a:p>
            <a:pPr algn="ctr"/>
            <a:endParaRPr lang="en-US" sz="1400" b="1" dirty="0" smtClean="0">
              <a:solidFill>
                <a:prstClr val="white"/>
              </a:solidFill>
            </a:endParaRPr>
          </a:p>
          <a:p>
            <a:pPr algn="ctr"/>
            <a:endParaRPr lang="en-US" sz="1400" i="1" dirty="0">
              <a:solidFill>
                <a:prstClr val="white"/>
              </a:solidFill>
            </a:endParaRPr>
          </a:p>
        </p:txBody>
      </p:sp>
      <p:sp>
        <p:nvSpPr>
          <p:cNvPr id="2" name="Title 1"/>
          <p:cNvSpPr>
            <a:spLocks noGrp="1"/>
          </p:cNvSpPr>
          <p:nvPr>
            <p:ph type="title"/>
          </p:nvPr>
        </p:nvSpPr>
        <p:spPr/>
        <p:txBody>
          <a:bodyPr/>
          <a:lstStyle/>
          <a:p>
            <a:r>
              <a:rPr lang="en-US" dirty="0"/>
              <a:t>Attendee Feedback</a:t>
            </a:r>
          </a:p>
        </p:txBody>
      </p:sp>
      <p:sp>
        <p:nvSpPr>
          <p:cNvPr id="13" name="TextBox 12"/>
          <p:cNvSpPr txBox="1"/>
          <p:nvPr/>
        </p:nvSpPr>
        <p:spPr>
          <a:xfrm>
            <a:off x="7561293" y="5126313"/>
            <a:ext cx="1944098" cy="1107996"/>
          </a:xfrm>
          <a:prstGeom prst="rect">
            <a:avLst/>
          </a:prstGeom>
          <a:noFill/>
        </p:spPr>
        <p:txBody>
          <a:bodyPr wrap="square" lIns="0" tIns="0" rIns="0" bIns="0" rtlCol="0" anchor="t">
            <a:spAutoFit/>
          </a:bodyPr>
          <a:lstStyle/>
          <a:p>
            <a:pPr>
              <a:lnSpc>
                <a:spcPct val="120000"/>
              </a:lnSpc>
            </a:pPr>
            <a:r>
              <a:rPr lang="en-US" sz="1200" dirty="0">
                <a:solidFill>
                  <a:prstClr val="black"/>
                </a:solidFill>
              </a:rPr>
              <a:t>Many participants were </a:t>
            </a:r>
            <a:r>
              <a:rPr lang="en-US" sz="1200" b="1" dirty="0">
                <a:solidFill>
                  <a:srgbClr val="5B9BD5"/>
                </a:solidFill>
              </a:rPr>
              <a:t>unaware</a:t>
            </a:r>
            <a:r>
              <a:rPr lang="en-US" sz="1200" dirty="0">
                <a:solidFill>
                  <a:prstClr val="black"/>
                </a:solidFill>
              </a:rPr>
              <a:t> of the nature and use of Career Exploration Scores and the training</a:t>
            </a:r>
            <a:r>
              <a:rPr lang="en-US" sz="1200" b="1" dirty="0">
                <a:solidFill>
                  <a:srgbClr val="5B9BD5"/>
                </a:solidFill>
              </a:rPr>
              <a:t> provided this framework </a:t>
            </a:r>
            <a:r>
              <a:rPr lang="en-US" sz="1200" dirty="0">
                <a:solidFill>
                  <a:prstClr val="black"/>
                </a:solidFill>
              </a:rPr>
              <a:t>for them.</a:t>
            </a:r>
          </a:p>
        </p:txBody>
      </p:sp>
      <p:sp>
        <p:nvSpPr>
          <p:cNvPr id="14" name="TextBox 13"/>
          <p:cNvSpPr txBox="1"/>
          <p:nvPr/>
        </p:nvSpPr>
        <p:spPr>
          <a:xfrm>
            <a:off x="7561293" y="4467894"/>
            <a:ext cx="1944098" cy="664797"/>
          </a:xfrm>
          <a:prstGeom prst="rect">
            <a:avLst/>
          </a:prstGeom>
          <a:noFill/>
        </p:spPr>
        <p:txBody>
          <a:bodyPr wrap="square" lIns="0" tIns="0" rIns="0" bIns="0" rtlCol="0" anchor="t">
            <a:spAutoFit/>
          </a:bodyPr>
          <a:lstStyle/>
          <a:p>
            <a:pPr>
              <a:lnSpc>
                <a:spcPct val="120000"/>
              </a:lnSpc>
            </a:pPr>
            <a:r>
              <a:rPr lang="en-US" sz="3600" b="1" dirty="0">
                <a:solidFill>
                  <a:srgbClr val="5B9BD5"/>
                </a:solidFill>
              </a:rPr>
              <a:t>Theme</a:t>
            </a:r>
            <a:endParaRPr lang="en-US" sz="1200" b="1" dirty="0">
              <a:solidFill>
                <a:srgbClr val="5B9BD5"/>
              </a:solidFill>
            </a:endParaRPr>
          </a:p>
        </p:txBody>
      </p:sp>
      <p:sp>
        <p:nvSpPr>
          <p:cNvPr id="19" name="TextBox 18"/>
          <p:cNvSpPr txBox="1"/>
          <p:nvPr/>
        </p:nvSpPr>
        <p:spPr>
          <a:xfrm>
            <a:off x="5430540" y="5126313"/>
            <a:ext cx="1545336" cy="664797"/>
          </a:xfrm>
          <a:prstGeom prst="rect">
            <a:avLst/>
          </a:prstGeom>
          <a:noFill/>
        </p:spPr>
        <p:txBody>
          <a:bodyPr wrap="square" lIns="0" tIns="0" rIns="0" bIns="0" rtlCol="0" anchor="t">
            <a:spAutoFit/>
          </a:bodyPr>
          <a:lstStyle/>
          <a:p>
            <a:pPr>
              <a:lnSpc>
                <a:spcPct val="120000"/>
              </a:lnSpc>
            </a:pPr>
            <a:r>
              <a:rPr lang="en-US" sz="1200" dirty="0">
                <a:solidFill>
                  <a:prstClr val="black"/>
                </a:solidFill>
              </a:rPr>
              <a:t>were </a:t>
            </a:r>
            <a:r>
              <a:rPr lang="en-US" sz="1200" b="1" dirty="0">
                <a:solidFill>
                  <a:srgbClr val="5B9BD5"/>
                </a:solidFill>
              </a:rPr>
              <a:t>satisfied</a:t>
            </a:r>
            <a:r>
              <a:rPr lang="en-US" sz="1200" dirty="0">
                <a:solidFill>
                  <a:prstClr val="black"/>
                </a:solidFill>
              </a:rPr>
              <a:t> or very satisfied with the training.</a:t>
            </a:r>
          </a:p>
        </p:txBody>
      </p:sp>
      <p:sp>
        <p:nvSpPr>
          <p:cNvPr id="20" name="TextBox 19"/>
          <p:cNvSpPr txBox="1"/>
          <p:nvPr/>
        </p:nvSpPr>
        <p:spPr>
          <a:xfrm>
            <a:off x="5430540" y="4467894"/>
            <a:ext cx="1636776" cy="664797"/>
          </a:xfrm>
          <a:prstGeom prst="rect">
            <a:avLst/>
          </a:prstGeom>
          <a:noFill/>
        </p:spPr>
        <p:txBody>
          <a:bodyPr wrap="square" lIns="0" tIns="0" rIns="0" bIns="0" rtlCol="0" anchor="t">
            <a:spAutoFit/>
          </a:bodyPr>
          <a:lstStyle/>
          <a:p>
            <a:pPr>
              <a:lnSpc>
                <a:spcPct val="120000"/>
              </a:lnSpc>
            </a:pPr>
            <a:r>
              <a:rPr lang="en-US" sz="3600" b="1" dirty="0">
                <a:solidFill>
                  <a:srgbClr val="5B9BD5"/>
                </a:solidFill>
              </a:rPr>
              <a:t>93%</a:t>
            </a:r>
          </a:p>
        </p:txBody>
      </p:sp>
      <p:sp>
        <p:nvSpPr>
          <p:cNvPr id="23" name="TextBox 22"/>
          <p:cNvSpPr txBox="1"/>
          <p:nvPr/>
        </p:nvSpPr>
        <p:spPr>
          <a:xfrm>
            <a:off x="3114565" y="5132691"/>
            <a:ext cx="1731896" cy="886397"/>
          </a:xfrm>
          <a:prstGeom prst="rect">
            <a:avLst/>
          </a:prstGeom>
          <a:noFill/>
        </p:spPr>
        <p:txBody>
          <a:bodyPr wrap="square" lIns="0" tIns="0" rIns="0" bIns="0" rtlCol="0" anchor="t">
            <a:spAutoFit/>
          </a:bodyPr>
          <a:lstStyle/>
          <a:p>
            <a:pPr>
              <a:lnSpc>
                <a:spcPct val="120000"/>
              </a:lnSpc>
            </a:pPr>
            <a:r>
              <a:rPr lang="en-US" sz="1200" b="1" dirty="0">
                <a:solidFill>
                  <a:srgbClr val="5B9BD5"/>
                </a:solidFill>
              </a:rPr>
              <a:t>did not know </a:t>
            </a:r>
            <a:r>
              <a:rPr lang="en-US" sz="1200" dirty="0">
                <a:solidFill>
                  <a:prstClr val="black"/>
                </a:solidFill>
              </a:rPr>
              <a:t>much about the site </a:t>
            </a:r>
            <a:r>
              <a:rPr lang="en-US" sz="1200" b="1" dirty="0">
                <a:solidFill>
                  <a:srgbClr val="5B9BD5"/>
                </a:solidFill>
              </a:rPr>
              <a:t>until</a:t>
            </a:r>
            <a:r>
              <a:rPr lang="en-US" sz="1200" dirty="0">
                <a:solidFill>
                  <a:prstClr val="black"/>
                </a:solidFill>
              </a:rPr>
              <a:t> they </a:t>
            </a:r>
            <a:r>
              <a:rPr lang="en-US" sz="1200" u="sng" dirty="0">
                <a:solidFill>
                  <a:prstClr val="black"/>
                </a:solidFill>
              </a:rPr>
              <a:t>participated in the online </a:t>
            </a:r>
            <a:r>
              <a:rPr lang="en-US" sz="1200" dirty="0">
                <a:solidFill>
                  <a:prstClr val="black"/>
                </a:solidFill>
              </a:rPr>
              <a:t>training.</a:t>
            </a:r>
            <a:endParaRPr lang="en-US" sz="1200" dirty="0">
              <a:solidFill>
                <a:srgbClr val="5B9BD5"/>
              </a:solidFill>
            </a:endParaRPr>
          </a:p>
        </p:txBody>
      </p:sp>
      <p:sp>
        <p:nvSpPr>
          <p:cNvPr id="24" name="TextBox 23"/>
          <p:cNvSpPr txBox="1"/>
          <p:nvPr/>
        </p:nvSpPr>
        <p:spPr>
          <a:xfrm>
            <a:off x="3209685" y="4461516"/>
            <a:ext cx="1636776" cy="664797"/>
          </a:xfrm>
          <a:prstGeom prst="rect">
            <a:avLst/>
          </a:prstGeom>
          <a:noFill/>
        </p:spPr>
        <p:txBody>
          <a:bodyPr wrap="square" lIns="0" tIns="0" rIns="0" bIns="0" rtlCol="0" anchor="t">
            <a:spAutoFit/>
          </a:bodyPr>
          <a:lstStyle/>
          <a:p>
            <a:pPr>
              <a:lnSpc>
                <a:spcPct val="120000"/>
              </a:lnSpc>
            </a:pPr>
            <a:r>
              <a:rPr lang="en-US" sz="3600" b="1" dirty="0">
                <a:solidFill>
                  <a:srgbClr val="5B9BD5"/>
                </a:solidFill>
              </a:rPr>
              <a:t>75%</a:t>
            </a:r>
          </a:p>
        </p:txBody>
      </p:sp>
      <p:sp>
        <p:nvSpPr>
          <p:cNvPr id="16" name="Oval Callout 15"/>
          <p:cNvSpPr/>
          <p:nvPr/>
        </p:nvSpPr>
        <p:spPr>
          <a:xfrm>
            <a:off x="9240909" y="2060609"/>
            <a:ext cx="2536194" cy="2341543"/>
          </a:xfrm>
          <a:prstGeom prst="wedgeEllipseCallout">
            <a:avLst>
              <a:gd name="adj1" fmla="val -10735"/>
              <a:gd name="adj2" fmla="val 39959"/>
            </a:avLst>
          </a:prstGeom>
          <a:solidFill>
            <a:schemeClr val="accent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solidFill>
                  <a:prstClr val="white"/>
                </a:solidFill>
              </a:rPr>
              <a:t>“A lot of information provided throughout the presentation and interaction with the variety of participants from different agencies and services.”</a:t>
            </a:r>
          </a:p>
        </p:txBody>
      </p:sp>
      <p:sp>
        <p:nvSpPr>
          <p:cNvPr id="22" name="Oval Callout 21"/>
          <p:cNvSpPr/>
          <p:nvPr/>
        </p:nvSpPr>
        <p:spPr>
          <a:xfrm>
            <a:off x="5035811" y="1645015"/>
            <a:ext cx="2851878" cy="2710208"/>
          </a:xfrm>
          <a:prstGeom prst="wedgeEllipseCallout">
            <a:avLst>
              <a:gd name="adj1" fmla="val -10735"/>
              <a:gd name="adj2" fmla="val 39959"/>
            </a:avLst>
          </a:prstGeom>
          <a:solidFill>
            <a:schemeClr val="accent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b="1" i="1" dirty="0" smtClean="0">
              <a:solidFill>
                <a:prstClr val="white"/>
              </a:solidFill>
            </a:endParaRPr>
          </a:p>
          <a:p>
            <a:pPr algn="ctr"/>
            <a:endParaRPr lang="en-US" sz="1400" b="1" i="1" dirty="0">
              <a:solidFill>
                <a:prstClr val="white"/>
              </a:solidFill>
            </a:endParaRPr>
          </a:p>
          <a:p>
            <a:pPr algn="ctr"/>
            <a:endParaRPr lang="en-US" sz="1400" b="1" i="1" dirty="0" smtClean="0">
              <a:solidFill>
                <a:prstClr val="white"/>
              </a:solidFill>
            </a:endParaRPr>
          </a:p>
          <a:p>
            <a:pPr algn="ctr"/>
            <a:r>
              <a:rPr lang="en-US" sz="1400" b="1" i="1" dirty="0" smtClean="0">
                <a:solidFill>
                  <a:prstClr val="white"/>
                </a:solidFill>
              </a:rPr>
              <a:t>“</a:t>
            </a:r>
            <a:r>
              <a:rPr lang="en-US" sz="1400" b="1" dirty="0" smtClean="0">
                <a:solidFill>
                  <a:prstClr val="white"/>
                </a:solidFill>
              </a:rPr>
              <a:t>As </a:t>
            </a:r>
            <a:r>
              <a:rPr lang="en-US" sz="1400" b="1" dirty="0">
                <a:solidFill>
                  <a:prstClr val="white"/>
                </a:solidFill>
              </a:rPr>
              <a:t>a recruiter, the content of this training is, without a doubt, completely game changing. It will allow me to access non-military friendly schools with ease and provide future generations with valuable tools."</a:t>
            </a:r>
          </a:p>
          <a:p>
            <a:pPr algn="ctr"/>
            <a:endParaRPr lang="en-US" sz="1400" b="1" dirty="0">
              <a:solidFill>
                <a:prstClr val="white"/>
              </a:solidFill>
            </a:endParaRPr>
          </a:p>
          <a:p>
            <a:pPr algn="ctr"/>
            <a:endParaRPr lang="en-US" sz="1400" i="1" dirty="0">
              <a:solidFill>
                <a:prstClr val="white"/>
              </a:solidFill>
            </a:endParaRPr>
          </a:p>
        </p:txBody>
      </p:sp>
      <p:sp>
        <p:nvSpPr>
          <p:cNvPr id="27" name="Oval Callout 26"/>
          <p:cNvSpPr/>
          <p:nvPr/>
        </p:nvSpPr>
        <p:spPr>
          <a:xfrm>
            <a:off x="493645" y="1905818"/>
            <a:ext cx="2753736" cy="2449182"/>
          </a:xfrm>
          <a:prstGeom prst="wedgeEllipseCallout">
            <a:avLst>
              <a:gd name="adj1" fmla="val -10735"/>
              <a:gd name="adj2" fmla="val 39959"/>
            </a:avLst>
          </a:prstGeom>
          <a:solidFill>
            <a:schemeClr val="accent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i="1" dirty="0">
                <a:solidFill>
                  <a:prstClr val="white"/>
                </a:solidFill>
              </a:rPr>
              <a:t>"Having very little experience with the ASVAB, I found it easy to retain information and overcome the learning curve. This was because of well-prepared content and a thoughtful and engaging structure"</a:t>
            </a:r>
          </a:p>
        </p:txBody>
      </p:sp>
    </p:spTree>
    <p:extLst>
      <p:ext uri="{BB962C8B-B14F-4D97-AF65-F5344CB8AC3E}">
        <p14:creationId xmlns:p14="http://schemas.microsoft.com/office/powerpoint/2010/main" val="202412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56406"/>
          </a:xfrm>
        </p:spPr>
        <p:txBody>
          <a:bodyPr>
            <a:normAutofit/>
          </a:bodyPr>
          <a:lstStyle/>
          <a:p>
            <a:pPr algn="ctr"/>
            <a:r>
              <a:rPr lang="en-US" sz="4000" dirty="0" smtClean="0"/>
              <a:t>Expert Panel:  FYI Revisions</a:t>
            </a:r>
            <a:br>
              <a:rPr lang="en-US" sz="4000" dirty="0" smtClean="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
            </a:r>
            <a:br>
              <a:rPr lang="en-US" sz="4000" dirty="0" smtClean="0"/>
            </a:br>
            <a:r>
              <a:rPr lang="en-US" sz="1800" dirty="0" smtClean="0"/>
              <a:t>Expert Panel Members:  Jim Rounds, Patrick Rottinghaus, </a:t>
            </a:r>
            <a:br>
              <a:rPr lang="en-US" sz="1800" dirty="0" smtClean="0"/>
            </a:br>
            <a:r>
              <a:rPr lang="en-US" sz="1800" dirty="0" smtClean="0"/>
              <a:t>Contract Project Manager:  Rod McCloy, </a:t>
            </a:r>
            <a:br>
              <a:rPr lang="en-US" sz="1800" dirty="0" smtClean="0"/>
            </a:br>
            <a:r>
              <a:rPr lang="en-US" sz="1800" dirty="0" smtClean="0"/>
              <a:t>Government:  Dan Segall, Marry Pommerich, Shannon Salyer</a:t>
            </a:r>
            <a:r>
              <a:rPr lang="en-US" sz="1800" dirty="0"/>
              <a:t/>
            </a:r>
            <a:br>
              <a:rPr lang="en-US" sz="1800" dirty="0"/>
            </a:br>
            <a:endParaRPr lang="en-US" sz="1800" dirty="0"/>
          </a:p>
        </p:txBody>
      </p:sp>
    </p:spTree>
    <p:extLst>
      <p:ext uri="{BB962C8B-B14F-4D97-AF65-F5344CB8AC3E}">
        <p14:creationId xmlns:p14="http://schemas.microsoft.com/office/powerpoint/2010/main" val="279510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385763-812A-4C4B-8F82-655502E8FB09}"/>
              </a:ext>
            </a:extLst>
          </p:cNvPr>
          <p:cNvSpPr>
            <a:spLocks noGrp="1"/>
          </p:cNvSpPr>
          <p:nvPr>
            <p:ph type="title"/>
          </p:nvPr>
        </p:nvSpPr>
        <p:spPr>
          <a:xfrm>
            <a:off x="838200" y="218565"/>
            <a:ext cx="10515600" cy="1325563"/>
          </a:xfrm>
        </p:spPr>
        <p:txBody>
          <a:bodyPr/>
          <a:lstStyle/>
          <a:p>
            <a:r>
              <a:rPr lang="en-US" dirty="0"/>
              <a:t>Background</a:t>
            </a:r>
          </a:p>
        </p:txBody>
      </p:sp>
      <p:sp>
        <p:nvSpPr>
          <p:cNvPr id="3" name="Content Placeholder 2">
            <a:extLst>
              <a:ext uri="{FF2B5EF4-FFF2-40B4-BE49-F238E27FC236}">
                <a16:creationId xmlns="" xmlns:a16="http://schemas.microsoft.com/office/drawing/2014/main" id="{34AC2534-699C-4F19-957A-2063B9222577}"/>
              </a:ext>
            </a:extLst>
          </p:cNvPr>
          <p:cNvSpPr>
            <a:spLocks noGrp="1"/>
          </p:cNvSpPr>
          <p:nvPr>
            <p:ph idx="1"/>
          </p:nvPr>
        </p:nvSpPr>
        <p:spPr>
          <a:xfrm>
            <a:off x="1038497" y="1073865"/>
            <a:ext cx="10515600" cy="5063705"/>
          </a:xfrm>
        </p:spPr>
        <p:txBody>
          <a:bodyPr>
            <a:normAutofit fontScale="92500"/>
          </a:bodyPr>
          <a:lstStyle/>
          <a:p>
            <a:r>
              <a:rPr lang="en-US" dirty="0"/>
              <a:t>OPA convened an ASVAB CEP Expert </a:t>
            </a:r>
            <a:r>
              <a:rPr lang="en-US" dirty="0" smtClean="0"/>
              <a:t>Review </a:t>
            </a:r>
            <a:r>
              <a:rPr lang="en-US" dirty="0"/>
              <a:t>in 2017 to comment on revisions to CEP and its measures, ASVAB and FYI</a:t>
            </a:r>
          </a:p>
          <a:p>
            <a:r>
              <a:rPr lang="en-US" dirty="0" smtClean="0"/>
              <a:t>Review </a:t>
            </a:r>
            <a:r>
              <a:rPr lang="en-US" dirty="0"/>
              <a:t>recommended thorough revision of the FYI </a:t>
            </a:r>
          </a:p>
          <a:p>
            <a:pPr lvl="1"/>
            <a:r>
              <a:rPr lang="en-US" dirty="0"/>
              <a:t>Item revisions and additional items are required to assess a broader array of basic interests (e.g., information technology, leadership, health services)</a:t>
            </a:r>
          </a:p>
          <a:p>
            <a:pPr lvl="2"/>
            <a:r>
              <a:rPr lang="en-US" dirty="0"/>
              <a:t>Most commercial interest inventories are evaluated/revised routinely, typically every 5 to 7 years</a:t>
            </a:r>
          </a:p>
          <a:p>
            <a:r>
              <a:rPr lang="en-US" dirty="0" smtClean="0"/>
              <a:t>Review </a:t>
            </a:r>
            <a:r>
              <a:rPr lang="en-US" dirty="0"/>
              <a:t>recommended </a:t>
            </a:r>
            <a:r>
              <a:rPr lang="en-US" dirty="0" smtClean="0"/>
              <a:t>an evaluation </a:t>
            </a:r>
            <a:r>
              <a:rPr lang="en-US" dirty="0"/>
              <a:t>of the current FYI item pool to achieve an inventory that encompasses critical, occupationally relevant tasks for high school students and is culturally appropriate</a:t>
            </a:r>
          </a:p>
          <a:p>
            <a:r>
              <a:rPr lang="en-US" dirty="0" smtClean="0"/>
              <a:t>Review </a:t>
            </a:r>
            <a:r>
              <a:rPr lang="en-US" dirty="0"/>
              <a:t>recommended integrating basic interest scales into the CEP</a:t>
            </a:r>
          </a:p>
          <a:p>
            <a:pPr lvl="1"/>
            <a:r>
              <a:rPr lang="en-US" dirty="0"/>
              <a:t>Research suggests that basic scales provide . . . </a:t>
            </a:r>
          </a:p>
          <a:p>
            <a:pPr lvl="2"/>
            <a:r>
              <a:rPr lang="en-US" dirty="0"/>
              <a:t>a richer interpretation of interests than Holland types do (Day &amp; Rounds, 1997; Gasser, Larson, &amp; </a:t>
            </a:r>
            <a:r>
              <a:rPr lang="en-US" dirty="0" err="1"/>
              <a:t>Borgen</a:t>
            </a:r>
            <a:r>
              <a:rPr lang="en-US" dirty="0"/>
              <a:t>, 2007; Liao, Armstrong, &amp; Rounds, 2008; Ralston, </a:t>
            </a:r>
            <a:r>
              <a:rPr lang="en-US" dirty="0" err="1"/>
              <a:t>Borgen</a:t>
            </a:r>
            <a:r>
              <a:rPr lang="en-US" dirty="0"/>
              <a:t>, Rottinghaus, &amp; </a:t>
            </a:r>
            <a:r>
              <a:rPr lang="en-US" dirty="0" err="1"/>
              <a:t>Donnay</a:t>
            </a:r>
            <a:r>
              <a:rPr lang="en-US" dirty="0"/>
              <a:t>, 2004; </a:t>
            </a:r>
            <a:r>
              <a:rPr lang="en-US" dirty="0" err="1"/>
              <a:t>Su</a:t>
            </a:r>
            <a:r>
              <a:rPr lang="en-US" dirty="0"/>
              <a:t> et al., 2018)</a:t>
            </a:r>
          </a:p>
          <a:p>
            <a:pPr lvl="2"/>
            <a:r>
              <a:rPr lang="en-US" dirty="0"/>
              <a:t>more transparent linkages between a person’s interests and the interests and activities associated with work environments</a:t>
            </a:r>
          </a:p>
          <a:p>
            <a:endParaRPr lang="en-US" dirty="0"/>
          </a:p>
        </p:txBody>
      </p:sp>
    </p:spTree>
    <p:extLst>
      <p:ext uri="{BB962C8B-B14F-4D97-AF65-F5344CB8AC3E}">
        <p14:creationId xmlns:p14="http://schemas.microsoft.com/office/powerpoint/2010/main" val="399059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809845" y="5664929"/>
            <a:ext cx="7727429" cy="841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solidFill>
                  <a:prstClr val="black"/>
                </a:solidFill>
                <a:latin typeface="Arial" charset="0"/>
                <a:ea typeface="Arial" charset="0"/>
                <a:cs typeface="Arial" charset="0"/>
              </a:rPr>
              <a:t>*School year runs from July 1- June 30. Data as of 30 June</a:t>
            </a:r>
            <a:r>
              <a:rPr lang="en-US" sz="1400" dirty="0">
                <a:solidFill>
                  <a:prstClr val="black"/>
                </a:solidFill>
                <a:latin typeface="Arial" charset="0"/>
                <a:ea typeface="Arial" charset="0"/>
                <a:cs typeface="Arial" charset="0"/>
              </a:rPr>
              <a:t> </a:t>
            </a:r>
            <a:r>
              <a:rPr lang="en-US" sz="1400" dirty="0" smtClean="0">
                <a:solidFill>
                  <a:prstClr val="black"/>
                </a:solidFill>
                <a:latin typeface="Arial" charset="0"/>
                <a:ea typeface="Arial" charset="0"/>
                <a:cs typeface="Arial" charset="0"/>
              </a:rPr>
              <a:t>of respective year.</a:t>
            </a:r>
            <a:endParaRPr lang="en-US" sz="1400" dirty="0">
              <a:solidFill>
                <a:prstClr val="black"/>
              </a:solidFill>
              <a:latin typeface="Arial" charset="0"/>
              <a:ea typeface="Arial" charset="0"/>
              <a:cs typeface="Arial" charset="0"/>
            </a:endParaRPr>
          </a:p>
        </p:txBody>
      </p:sp>
      <p:graphicFrame>
        <p:nvGraphicFramePr>
          <p:cNvPr id="14" name="Table 13"/>
          <p:cNvGraphicFramePr>
            <a:graphicFrameLocks noGrp="1"/>
          </p:cNvGraphicFramePr>
          <p:nvPr>
            <p:extLst/>
          </p:nvPr>
        </p:nvGraphicFramePr>
        <p:xfrm>
          <a:off x="809845" y="1549187"/>
          <a:ext cx="4394544" cy="3474720"/>
        </p:xfrm>
        <a:graphic>
          <a:graphicData uri="http://schemas.openxmlformats.org/drawingml/2006/table">
            <a:tbl>
              <a:tblPr firstRow="1" bandRow="1">
                <a:tableStyleId>{5C22544A-7EE6-4342-B048-85BDC9FD1C3A}</a:tableStyleId>
              </a:tblPr>
              <a:tblGrid>
                <a:gridCol w="1249825">
                  <a:extLst>
                    <a:ext uri="{9D8B030D-6E8A-4147-A177-3AD203B41FA5}">
                      <a16:colId xmlns:a16="http://schemas.microsoft.com/office/drawing/2014/main" xmlns="" val="20000"/>
                    </a:ext>
                  </a:extLst>
                </a:gridCol>
                <a:gridCol w="3144719">
                  <a:extLst>
                    <a:ext uri="{9D8B030D-6E8A-4147-A177-3AD203B41FA5}">
                      <a16:colId xmlns:a16="http://schemas.microsoft.com/office/drawing/2014/main" xmlns="" val="20001"/>
                    </a:ext>
                  </a:extLst>
                </a:gridCol>
              </a:tblGrid>
              <a:tr h="552352">
                <a:tc>
                  <a:txBody>
                    <a:bodyPr/>
                    <a:lstStyle/>
                    <a:p>
                      <a:r>
                        <a:rPr lang="en-US" sz="2000" b="1" kern="1200" spc="150" dirty="0" smtClean="0">
                          <a:solidFill>
                            <a:schemeClr val="bg1"/>
                          </a:solidFill>
                          <a:latin typeface="Gotham" charset="0"/>
                          <a:ea typeface="Gotham" charset="0"/>
                          <a:cs typeface="Gotham" charset="0"/>
                        </a:rPr>
                        <a:t>Year*</a:t>
                      </a:r>
                      <a:endParaRPr lang="en-US" sz="20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2000" b="1" kern="1200" spc="150" dirty="0" smtClean="0">
                          <a:solidFill>
                            <a:schemeClr val="bg1"/>
                          </a:solidFill>
                          <a:latin typeface="Gotham" charset="0"/>
                          <a:ea typeface="Gotham" charset="0"/>
                          <a:cs typeface="Gotham" charset="0"/>
                        </a:rPr>
                        <a:t>Number of Students Tested</a:t>
                      </a:r>
                      <a:endParaRPr lang="en-US" sz="2000" b="1" kern="1200" spc="150" dirty="0">
                        <a:solidFill>
                          <a:schemeClr val="bg1"/>
                        </a:solidFill>
                        <a:latin typeface="Gotham" charset="0"/>
                        <a:ea typeface="Gotham" charset="0"/>
                        <a:cs typeface="Gotham" charset="0"/>
                      </a:endParaRPr>
                    </a:p>
                  </a:txBody>
                  <a:tcPr>
                    <a:solidFill>
                      <a:srgbClr val="1B3563"/>
                    </a:solidFill>
                  </a:tcPr>
                </a:tc>
                <a:extLst>
                  <a:ext uri="{0D108BD9-81ED-4DB2-BD59-A6C34878D82A}">
                    <a16:rowId xmlns:a16="http://schemas.microsoft.com/office/drawing/2014/main" xmlns="" val="10000"/>
                  </a:ext>
                </a:extLst>
              </a:tr>
              <a:tr h="320014">
                <a:tc>
                  <a:txBody>
                    <a:bodyPr/>
                    <a:lstStyle/>
                    <a:p>
                      <a:r>
                        <a:rPr lang="en-US" sz="2000" b="0" kern="1200" spc="150" dirty="0" smtClean="0">
                          <a:solidFill>
                            <a:srgbClr val="002855"/>
                          </a:solidFill>
                          <a:latin typeface="Gotham" charset="0"/>
                          <a:ea typeface="Gotham" charset="0"/>
                          <a:cs typeface="Gotham" charset="0"/>
                        </a:rPr>
                        <a:t>2013</a:t>
                      </a:r>
                      <a:endParaRPr lang="en-US" sz="2000" b="0" kern="1200" spc="150" dirty="0">
                        <a:solidFill>
                          <a:srgbClr val="002855"/>
                        </a:solidFill>
                        <a:latin typeface="Gotham" charset="0"/>
                        <a:ea typeface="Gotham" charset="0"/>
                        <a:cs typeface="Gotham" charset="0"/>
                      </a:endParaRPr>
                    </a:p>
                  </a:txBody>
                  <a:tcPr>
                    <a:noFill/>
                  </a:tcPr>
                </a:tc>
                <a:tc>
                  <a:txBody>
                    <a:bodyPr/>
                    <a:lstStyle/>
                    <a:p>
                      <a:pPr algn="l"/>
                      <a:r>
                        <a:rPr lang="en-US" sz="2000" b="0" kern="1200" spc="150" dirty="0" smtClean="0">
                          <a:solidFill>
                            <a:srgbClr val="002855"/>
                          </a:solidFill>
                          <a:latin typeface="Gotham" charset="0"/>
                          <a:ea typeface="Gotham" charset="0"/>
                          <a:cs typeface="Gotham" charset="0"/>
                        </a:rPr>
                        <a:t>670,836</a:t>
                      </a:r>
                      <a:endParaRPr lang="en-US" sz="2000" b="0" kern="1200" spc="150" dirty="0">
                        <a:solidFill>
                          <a:srgbClr val="002855"/>
                        </a:solidFill>
                        <a:latin typeface="Gotham" charset="0"/>
                        <a:ea typeface="Gotham" charset="0"/>
                        <a:cs typeface="Gotham" charset="0"/>
                      </a:endParaRPr>
                    </a:p>
                  </a:txBody>
                  <a:tcPr>
                    <a:noFill/>
                  </a:tcPr>
                </a:tc>
                <a:extLst>
                  <a:ext uri="{0D108BD9-81ED-4DB2-BD59-A6C34878D82A}">
                    <a16:rowId xmlns:a16="http://schemas.microsoft.com/office/drawing/2014/main" xmlns="" val="10001"/>
                  </a:ext>
                </a:extLst>
              </a:tr>
              <a:tr h="320014">
                <a:tc>
                  <a:txBody>
                    <a:bodyPr/>
                    <a:lstStyle/>
                    <a:p>
                      <a:r>
                        <a:rPr lang="en-US" sz="2000" b="0" kern="1200" spc="150" dirty="0" smtClean="0">
                          <a:solidFill>
                            <a:srgbClr val="002855"/>
                          </a:solidFill>
                          <a:latin typeface="Gotham" charset="0"/>
                          <a:ea typeface="Gotham" charset="0"/>
                          <a:cs typeface="Gotham" charset="0"/>
                        </a:rPr>
                        <a:t>2014</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algn="l"/>
                      <a:r>
                        <a:rPr lang="en-US" sz="2000" b="0" kern="1200" spc="150" dirty="0" smtClean="0">
                          <a:solidFill>
                            <a:srgbClr val="002855"/>
                          </a:solidFill>
                          <a:latin typeface="Gotham" charset="0"/>
                          <a:ea typeface="Gotham" charset="0"/>
                          <a:cs typeface="Gotham" charset="0"/>
                        </a:rPr>
                        <a:t>690,950</a:t>
                      </a:r>
                      <a:endParaRPr lang="en-US" sz="2000" b="0" kern="1200" spc="150" dirty="0">
                        <a:solidFill>
                          <a:srgbClr val="002855"/>
                        </a:solidFill>
                        <a:latin typeface="Gotham" charset="0"/>
                        <a:ea typeface="Gotham" charset="0"/>
                        <a:cs typeface="Gotham" charset="0"/>
                      </a:endParaRPr>
                    </a:p>
                  </a:txBody>
                  <a:tcPr>
                    <a:solidFill>
                      <a:srgbClr val="E7E7E7"/>
                    </a:solidFill>
                  </a:tcPr>
                </a:tc>
                <a:extLst>
                  <a:ext uri="{0D108BD9-81ED-4DB2-BD59-A6C34878D82A}">
                    <a16:rowId xmlns:a16="http://schemas.microsoft.com/office/drawing/2014/main" xmlns="" val="10002"/>
                  </a:ext>
                </a:extLst>
              </a:tr>
              <a:tr h="320014">
                <a:tc>
                  <a:txBody>
                    <a:bodyPr/>
                    <a:lstStyle/>
                    <a:p>
                      <a:r>
                        <a:rPr lang="en-US" sz="2000" b="0" kern="1200" spc="150" dirty="0" smtClean="0">
                          <a:solidFill>
                            <a:srgbClr val="002855"/>
                          </a:solidFill>
                          <a:latin typeface="Gotham" charset="0"/>
                          <a:ea typeface="Gotham" charset="0"/>
                          <a:cs typeface="Gotham" charset="0"/>
                        </a:rPr>
                        <a:t>2015</a:t>
                      </a:r>
                      <a:endParaRPr lang="en-US" sz="2000" b="0" kern="1200" spc="150" dirty="0">
                        <a:solidFill>
                          <a:srgbClr val="002855"/>
                        </a:solidFill>
                        <a:latin typeface="Gotham" charset="0"/>
                        <a:ea typeface="Gotham" charset="0"/>
                        <a:cs typeface="Gotham" charset="0"/>
                      </a:endParaRPr>
                    </a:p>
                  </a:txBody>
                  <a:tcPr>
                    <a:noFill/>
                  </a:tcPr>
                </a:tc>
                <a:tc>
                  <a:txBody>
                    <a:bodyPr/>
                    <a:lstStyle/>
                    <a:p>
                      <a:pPr algn="l"/>
                      <a:r>
                        <a:rPr lang="en-US" sz="2000" b="0" kern="1200" spc="150" dirty="0" smtClean="0">
                          <a:solidFill>
                            <a:srgbClr val="002855"/>
                          </a:solidFill>
                          <a:latin typeface="Gotham" charset="0"/>
                          <a:ea typeface="Gotham" charset="0"/>
                          <a:cs typeface="Gotham" charset="0"/>
                        </a:rPr>
                        <a:t>687,900</a:t>
                      </a:r>
                      <a:endParaRPr lang="en-US" sz="2000" b="0" kern="1200" spc="150" dirty="0">
                        <a:solidFill>
                          <a:srgbClr val="002855"/>
                        </a:solidFill>
                        <a:latin typeface="Gotham" charset="0"/>
                        <a:ea typeface="Gotham" charset="0"/>
                        <a:cs typeface="Gotham" charset="0"/>
                      </a:endParaRPr>
                    </a:p>
                  </a:txBody>
                  <a:tcPr>
                    <a:noFill/>
                  </a:tcPr>
                </a:tc>
                <a:extLst>
                  <a:ext uri="{0D108BD9-81ED-4DB2-BD59-A6C34878D82A}">
                    <a16:rowId xmlns:a16="http://schemas.microsoft.com/office/drawing/2014/main" xmlns="" val="10003"/>
                  </a:ext>
                </a:extLst>
              </a:tr>
              <a:tr h="320014">
                <a:tc>
                  <a:txBody>
                    <a:bodyPr/>
                    <a:lstStyle/>
                    <a:p>
                      <a:r>
                        <a:rPr lang="en-US" sz="2000" b="0" kern="1200" spc="150" dirty="0" smtClean="0">
                          <a:solidFill>
                            <a:srgbClr val="002855"/>
                          </a:solidFill>
                          <a:latin typeface="Gotham" charset="0"/>
                          <a:ea typeface="Gotham" charset="0"/>
                          <a:cs typeface="Gotham" charset="0"/>
                        </a:rPr>
                        <a:t>2016</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algn="l"/>
                      <a:r>
                        <a:rPr lang="en-US" sz="2000" b="0" kern="1200" spc="150" dirty="0" smtClean="0">
                          <a:solidFill>
                            <a:srgbClr val="002855"/>
                          </a:solidFill>
                          <a:latin typeface="Gotham" charset="0"/>
                          <a:ea typeface="Gotham" charset="0"/>
                          <a:cs typeface="Gotham" charset="0"/>
                        </a:rPr>
                        <a:t>706,200</a:t>
                      </a:r>
                      <a:endParaRPr lang="en-US" sz="2000" b="0" kern="1200" spc="150" dirty="0">
                        <a:solidFill>
                          <a:srgbClr val="002855"/>
                        </a:solidFill>
                        <a:latin typeface="Gotham" charset="0"/>
                        <a:ea typeface="Gotham" charset="0"/>
                        <a:cs typeface="Gotham" charset="0"/>
                      </a:endParaRPr>
                    </a:p>
                  </a:txBody>
                  <a:tcPr>
                    <a:solidFill>
                      <a:srgbClr val="E7E7E7"/>
                    </a:solidFill>
                  </a:tcPr>
                </a:tc>
                <a:extLst>
                  <a:ext uri="{0D108BD9-81ED-4DB2-BD59-A6C34878D82A}">
                    <a16:rowId xmlns:a16="http://schemas.microsoft.com/office/drawing/2014/main" xmlns="" val="10004"/>
                  </a:ext>
                </a:extLst>
              </a:tr>
              <a:tr h="320014">
                <a:tc>
                  <a:txBody>
                    <a:bodyPr/>
                    <a:lstStyle/>
                    <a:p>
                      <a:r>
                        <a:rPr lang="en-US" sz="2000" b="0" kern="1200" spc="150" dirty="0" smtClean="0">
                          <a:solidFill>
                            <a:srgbClr val="002855"/>
                          </a:solidFill>
                          <a:latin typeface="Gotham" charset="0"/>
                          <a:ea typeface="Gotham" charset="0"/>
                          <a:cs typeface="Gotham" charset="0"/>
                        </a:rPr>
                        <a:t>2017</a:t>
                      </a:r>
                      <a:endParaRPr lang="en-US" sz="2000" b="0" kern="1200" spc="150" dirty="0">
                        <a:solidFill>
                          <a:srgbClr val="002855"/>
                        </a:solidFill>
                        <a:latin typeface="Gotham" charset="0"/>
                        <a:ea typeface="Gotham" charset="0"/>
                        <a:cs typeface="Gotham" charset="0"/>
                      </a:endParaRPr>
                    </a:p>
                  </a:txBody>
                  <a:tcPr>
                    <a:noFill/>
                  </a:tcPr>
                </a:tc>
                <a:tc>
                  <a:txBody>
                    <a:bodyPr/>
                    <a:lstStyle/>
                    <a:p>
                      <a:pPr algn="l"/>
                      <a:r>
                        <a:rPr lang="en-US" sz="2000" b="0" kern="1200" spc="150" dirty="0" smtClean="0">
                          <a:solidFill>
                            <a:srgbClr val="002855"/>
                          </a:solidFill>
                          <a:latin typeface="Gotham" charset="0"/>
                          <a:ea typeface="Gotham" charset="0"/>
                          <a:cs typeface="Gotham" charset="0"/>
                        </a:rPr>
                        <a:t>684,223 </a:t>
                      </a:r>
                    </a:p>
                  </a:txBody>
                  <a:tcPr>
                    <a:noFill/>
                  </a:tcPr>
                </a:tc>
                <a:extLst>
                  <a:ext uri="{0D108BD9-81ED-4DB2-BD59-A6C34878D82A}">
                    <a16:rowId xmlns:a16="http://schemas.microsoft.com/office/drawing/2014/main" xmlns="" val="10005"/>
                  </a:ext>
                </a:extLst>
              </a:tr>
              <a:tr h="320014">
                <a:tc>
                  <a:txBody>
                    <a:bodyPr/>
                    <a:lstStyle/>
                    <a:p>
                      <a:r>
                        <a:rPr lang="en-US" sz="2000" b="0" kern="1200" spc="150" dirty="0" smtClean="0">
                          <a:solidFill>
                            <a:srgbClr val="002855"/>
                          </a:solidFill>
                          <a:latin typeface="Gotham" charset="0"/>
                          <a:ea typeface="Gotham" charset="0"/>
                          <a:cs typeface="Gotham" charset="0"/>
                        </a:rPr>
                        <a:t>2018</a:t>
                      </a:r>
                    </a:p>
                  </a:txBody>
                  <a:tcPr>
                    <a:solidFill>
                      <a:srgbClr val="E7E7E7"/>
                    </a:solidFill>
                  </a:tcPr>
                </a:tc>
                <a:tc>
                  <a:txBody>
                    <a:bodyPr/>
                    <a:lstStyle/>
                    <a:p>
                      <a:pPr algn="l"/>
                      <a:r>
                        <a:rPr lang="en-US" sz="2000" b="0" kern="1200" spc="150" dirty="0" smtClean="0">
                          <a:solidFill>
                            <a:srgbClr val="002855"/>
                          </a:solidFill>
                          <a:latin typeface="Gotham" charset="0"/>
                          <a:ea typeface="Gotham" charset="0"/>
                          <a:cs typeface="Gotham" charset="0"/>
                        </a:rPr>
                        <a:t>713,777</a:t>
                      </a:r>
                    </a:p>
                  </a:txBody>
                  <a:tcPr>
                    <a:solidFill>
                      <a:srgbClr val="E7E7E7"/>
                    </a:solidFill>
                  </a:tcPr>
                </a:tc>
                <a:extLst>
                  <a:ext uri="{0D108BD9-81ED-4DB2-BD59-A6C34878D82A}">
                    <a16:rowId xmlns:a16="http://schemas.microsoft.com/office/drawing/2014/main" xmlns="" val="10006"/>
                  </a:ext>
                </a:extLst>
              </a:tr>
              <a:tr h="320014">
                <a:tc>
                  <a:txBody>
                    <a:bodyPr/>
                    <a:lstStyle/>
                    <a:p>
                      <a:r>
                        <a:rPr lang="en-US" sz="2000" b="1" kern="1200" spc="150" dirty="0" smtClean="0">
                          <a:solidFill>
                            <a:srgbClr val="002855"/>
                          </a:solidFill>
                          <a:latin typeface="Gotham" charset="0"/>
                          <a:ea typeface="Gotham" charset="0"/>
                          <a:cs typeface="Gotham" charset="0"/>
                        </a:rPr>
                        <a:t>2019</a:t>
                      </a:r>
                    </a:p>
                  </a:txBody>
                  <a:tcPr>
                    <a:noFill/>
                  </a:tcPr>
                </a:tc>
                <a:tc>
                  <a:txBody>
                    <a:bodyPr/>
                    <a:lstStyle/>
                    <a:p>
                      <a:pPr algn="l"/>
                      <a:r>
                        <a:rPr lang="en-US" sz="2000" b="1" kern="1200" spc="150" dirty="0" smtClean="0">
                          <a:solidFill>
                            <a:srgbClr val="002855"/>
                          </a:solidFill>
                          <a:latin typeface="Gotham" charset="0"/>
                          <a:ea typeface="Gotham" charset="0"/>
                          <a:cs typeface="Gotham" charset="0"/>
                        </a:rPr>
                        <a:t>786,807</a:t>
                      </a:r>
                    </a:p>
                  </a:txBody>
                  <a:tcPr>
                    <a:noFill/>
                  </a:tcPr>
                </a:tc>
                <a:extLst>
                  <a:ext uri="{0D108BD9-81ED-4DB2-BD59-A6C34878D82A}">
                    <a16:rowId xmlns:a16="http://schemas.microsoft.com/office/drawing/2014/main" xmlns="" val="10007"/>
                  </a:ext>
                </a:extLst>
              </a:tr>
            </a:tbl>
          </a:graphicData>
        </a:graphic>
      </p:graphicFrame>
      <p:graphicFrame>
        <p:nvGraphicFramePr>
          <p:cNvPr id="16" name="Table 15"/>
          <p:cNvGraphicFramePr>
            <a:graphicFrameLocks noGrp="1"/>
          </p:cNvGraphicFramePr>
          <p:nvPr>
            <p:extLst/>
          </p:nvPr>
        </p:nvGraphicFramePr>
        <p:xfrm>
          <a:off x="5550275" y="1536616"/>
          <a:ext cx="6217608" cy="3490783"/>
        </p:xfrm>
        <a:graphic>
          <a:graphicData uri="http://schemas.openxmlformats.org/drawingml/2006/table">
            <a:tbl>
              <a:tblPr firstRow="1" bandRow="1">
                <a:tableStyleId>{5C22544A-7EE6-4342-B048-85BDC9FD1C3A}</a:tableStyleId>
              </a:tblPr>
              <a:tblGrid>
                <a:gridCol w="1115767">
                  <a:extLst>
                    <a:ext uri="{9D8B030D-6E8A-4147-A177-3AD203B41FA5}">
                      <a16:colId xmlns:a16="http://schemas.microsoft.com/office/drawing/2014/main" xmlns="" val="20000"/>
                    </a:ext>
                  </a:extLst>
                </a:gridCol>
                <a:gridCol w="2476632">
                  <a:extLst>
                    <a:ext uri="{9D8B030D-6E8A-4147-A177-3AD203B41FA5}">
                      <a16:colId xmlns:a16="http://schemas.microsoft.com/office/drawing/2014/main" xmlns="" val="20001"/>
                    </a:ext>
                  </a:extLst>
                </a:gridCol>
                <a:gridCol w="2625209">
                  <a:extLst>
                    <a:ext uri="{9D8B030D-6E8A-4147-A177-3AD203B41FA5}">
                      <a16:colId xmlns:a16="http://schemas.microsoft.com/office/drawing/2014/main" xmlns="" val="20002"/>
                    </a:ext>
                  </a:extLst>
                </a:gridCol>
              </a:tblGrid>
              <a:tr h="717103">
                <a:tc>
                  <a:txBody>
                    <a:bodyPr/>
                    <a:lstStyle/>
                    <a:p>
                      <a:pPr marL="0" algn="l" defTabSz="914400" rtl="0" eaLnBrk="1" latinLnBrk="0" hangingPunct="1"/>
                      <a:r>
                        <a:rPr lang="en-US" sz="2000" b="1" kern="1200" spc="150" dirty="0" smtClean="0">
                          <a:solidFill>
                            <a:schemeClr val="bg1"/>
                          </a:solidFill>
                          <a:latin typeface="Gotham" charset="0"/>
                          <a:ea typeface="Gotham" charset="0"/>
                          <a:cs typeface="Gotham" charset="0"/>
                        </a:rPr>
                        <a:t>Year*</a:t>
                      </a:r>
                      <a:endParaRPr lang="en-US" sz="2000" b="1" kern="1200" spc="150" dirty="0">
                        <a:solidFill>
                          <a:schemeClr val="bg1"/>
                        </a:solidFill>
                        <a:latin typeface="Gotham" charset="0"/>
                        <a:ea typeface="Gotham" charset="0"/>
                        <a:cs typeface="Gotham" charset="0"/>
                      </a:endParaRPr>
                    </a:p>
                  </a:txBody>
                  <a:tcPr>
                    <a:solidFill>
                      <a:srgbClr val="1B3563"/>
                    </a:solidFill>
                  </a:tcPr>
                </a:tc>
                <a:tc>
                  <a:txBody>
                    <a:bodyPr/>
                    <a:lstStyle/>
                    <a:p>
                      <a:pPr marL="0" algn="l" defTabSz="914400" rtl="0" eaLnBrk="1" latinLnBrk="0" hangingPunct="1"/>
                      <a:r>
                        <a:rPr lang="en-US" sz="2000" b="1" kern="1200" spc="150" dirty="0" smtClean="0">
                          <a:solidFill>
                            <a:schemeClr val="bg1"/>
                          </a:solidFill>
                          <a:latin typeface="Gotham" charset="0"/>
                          <a:ea typeface="Gotham" charset="0"/>
                          <a:cs typeface="Gotham" charset="0"/>
                        </a:rPr>
                        <a:t>Number of Schools Tested</a:t>
                      </a:r>
                      <a:endParaRPr lang="en-US" sz="2000" b="1" kern="1200" spc="150" dirty="0">
                        <a:solidFill>
                          <a:schemeClr val="bg1"/>
                        </a:solidFill>
                        <a:latin typeface="Gotham" charset="0"/>
                        <a:ea typeface="Gotham" charset="0"/>
                        <a:cs typeface="Gotham" charset="0"/>
                      </a:endParaRPr>
                    </a:p>
                  </a:txBody>
                  <a:tcPr>
                    <a:solidFill>
                      <a:srgbClr val="1B3563"/>
                    </a:solidFill>
                  </a:tcPr>
                </a:tc>
                <a:tc>
                  <a:txBody>
                    <a:bodyPr/>
                    <a:lstStyle/>
                    <a:p>
                      <a:pPr marL="0" algn="l" defTabSz="914400" rtl="0" eaLnBrk="1" latinLnBrk="0" hangingPunct="1"/>
                      <a:r>
                        <a:rPr lang="en-US" sz="2000" b="1" kern="1200" spc="150" dirty="0" smtClean="0">
                          <a:solidFill>
                            <a:schemeClr val="bg1"/>
                          </a:solidFill>
                          <a:latin typeface="Gotham" charset="0"/>
                          <a:ea typeface="Gotham" charset="0"/>
                          <a:cs typeface="Gotham" charset="0"/>
                        </a:rPr>
                        <a:t>Percentage of Schools Tested</a:t>
                      </a:r>
                      <a:endParaRPr lang="en-US" sz="2000" b="1" kern="1200" spc="150" dirty="0">
                        <a:solidFill>
                          <a:schemeClr val="bg1"/>
                        </a:solidFill>
                        <a:latin typeface="Gotham" charset="0"/>
                        <a:ea typeface="Gotham" charset="0"/>
                        <a:cs typeface="Gotham" charset="0"/>
                      </a:endParaRPr>
                    </a:p>
                  </a:txBody>
                  <a:tcPr>
                    <a:solidFill>
                      <a:srgbClr val="1B3563"/>
                    </a:solidFill>
                  </a:tcPr>
                </a:tc>
                <a:extLst>
                  <a:ext uri="{0D108BD9-81ED-4DB2-BD59-A6C34878D82A}">
                    <a16:rowId xmlns:a16="http://schemas.microsoft.com/office/drawing/2014/main" xmlns="" val="10000"/>
                  </a:ext>
                </a:extLst>
              </a:tr>
              <a:tr h="0">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2013</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12,613</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56%</a:t>
                      </a:r>
                      <a:endParaRPr lang="en-US" sz="2000" b="0" kern="1200" spc="150" dirty="0">
                        <a:solidFill>
                          <a:srgbClr val="002855"/>
                        </a:solidFill>
                        <a:latin typeface="Gotham" charset="0"/>
                        <a:ea typeface="Gotham" charset="0"/>
                        <a:cs typeface="Gotham" charset="0"/>
                      </a:endParaRPr>
                    </a:p>
                  </a:txBody>
                  <a:tcPr>
                    <a:solidFill>
                      <a:schemeClr val="bg1"/>
                    </a:solidFill>
                  </a:tcPr>
                </a:tc>
                <a:extLst>
                  <a:ext uri="{0D108BD9-81ED-4DB2-BD59-A6C34878D82A}">
                    <a16:rowId xmlns:a16="http://schemas.microsoft.com/office/drawing/2014/main" xmlns="" val="10001"/>
                  </a:ext>
                </a:extLst>
              </a:tr>
              <a:tr h="179505">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2014</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12,731</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56.4%</a:t>
                      </a:r>
                      <a:endParaRPr lang="en-US" sz="2000" b="0" kern="1200" spc="150" dirty="0">
                        <a:solidFill>
                          <a:srgbClr val="002855"/>
                        </a:solidFill>
                        <a:latin typeface="Gotham" charset="0"/>
                        <a:ea typeface="Gotham" charset="0"/>
                        <a:cs typeface="Gotham" charset="0"/>
                      </a:endParaRPr>
                    </a:p>
                  </a:txBody>
                  <a:tcPr>
                    <a:solidFill>
                      <a:srgbClr val="E7E7E7"/>
                    </a:solidFill>
                  </a:tcPr>
                </a:tc>
                <a:extLst>
                  <a:ext uri="{0D108BD9-81ED-4DB2-BD59-A6C34878D82A}">
                    <a16:rowId xmlns:a16="http://schemas.microsoft.com/office/drawing/2014/main" xmlns="" val="10002"/>
                  </a:ext>
                </a:extLst>
              </a:tr>
              <a:tr h="231839">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2015</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12,929</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56.6%</a:t>
                      </a:r>
                      <a:endParaRPr lang="en-US" sz="2000" b="0" kern="1200" spc="150" dirty="0">
                        <a:solidFill>
                          <a:srgbClr val="002855"/>
                        </a:solidFill>
                        <a:latin typeface="Gotham" charset="0"/>
                        <a:ea typeface="Gotham" charset="0"/>
                        <a:cs typeface="Gotham" charset="0"/>
                      </a:endParaRPr>
                    </a:p>
                  </a:txBody>
                  <a:tcPr>
                    <a:solidFill>
                      <a:schemeClr val="bg1"/>
                    </a:solidFill>
                  </a:tcPr>
                </a:tc>
                <a:extLst>
                  <a:ext uri="{0D108BD9-81ED-4DB2-BD59-A6C34878D82A}">
                    <a16:rowId xmlns:a16="http://schemas.microsoft.com/office/drawing/2014/main" xmlns="" val="10003"/>
                  </a:ext>
                </a:extLst>
              </a:tr>
              <a:tr h="0">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2016</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13,169</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57.2%</a:t>
                      </a:r>
                      <a:endParaRPr lang="en-US" sz="2000" b="0" kern="1200" spc="150" dirty="0">
                        <a:solidFill>
                          <a:srgbClr val="002855"/>
                        </a:solidFill>
                        <a:latin typeface="Gotham" charset="0"/>
                        <a:ea typeface="Gotham" charset="0"/>
                        <a:cs typeface="Gotham" charset="0"/>
                      </a:endParaRPr>
                    </a:p>
                  </a:txBody>
                  <a:tcPr>
                    <a:solidFill>
                      <a:srgbClr val="E7E7E7"/>
                    </a:solidFill>
                  </a:tcPr>
                </a:tc>
                <a:extLst>
                  <a:ext uri="{0D108BD9-81ED-4DB2-BD59-A6C34878D82A}">
                    <a16:rowId xmlns:a16="http://schemas.microsoft.com/office/drawing/2014/main" xmlns="" val="10004"/>
                  </a:ext>
                </a:extLst>
              </a:tr>
              <a:tr h="168207">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2017</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12,870</a:t>
                      </a:r>
                      <a:endParaRPr lang="en-US" sz="2000" b="0" kern="1200" spc="150" dirty="0">
                        <a:solidFill>
                          <a:srgbClr val="002855"/>
                        </a:solidFill>
                        <a:latin typeface="Gotham" charset="0"/>
                        <a:ea typeface="Gotham" charset="0"/>
                        <a:cs typeface="Gotham" charset="0"/>
                      </a:endParaRPr>
                    </a:p>
                  </a:txBody>
                  <a:tcPr>
                    <a:solidFill>
                      <a:schemeClr val="bg1"/>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55.5%</a:t>
                      </a:r>
                      <a:endParaRPr lang="en-US" sz="2000" b="0" kern="1200" spc="150" dirty="0">
                        <a:solidFill>
                          <a:srgbClr val="002855"/>
                        </a:solidFill>
                        <a:latin typeface="Gotham" charset="0"/>
                        <a:ea typeface="Gotham" charset="0"/>
                        <a:cs typeface="Gotham" charset="0"/>
                      </a:endParaRPr>
                    </a:p>
                  </a:txBody>
                  <a:tcPr>
                    <a:solidFill>
                      <a:schemeClr val="bg1"/>
                    </a:solidFill>
                  </a:tcPr>
                </a:tc>
                <a:extLst>
                  <a:ext uri="{0D108BD9-81ED-4DB2-BD59-A6C34878D82A}">
                    <a16:rowId xmlns:a16="http://schemas.microsoft.com/office/drawing/2014/main" xmlns="" val="10005"/>
                  </a:ext>
                </a:extLst>
              </a:tr>
              <a:tr h="0">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2018</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12,380</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algn="l" defTabSz="914400" rtl="0" eaLnBrk="1" latinLnBrk="0" hangingPunct="1"/>
                      <a:r>
                        <a:rPr lang="en-US" sz="2000" b="0" kern="1200" spc="150" dirty="0" smtClean="0">
                          <a:solidFill>
                            <a:srgbClr val="002855"/>
                          </a:solidFill>
                          <a:latin typeface="Gotham" charset="0"/>
                          <a:ea typeface="Gotham" charset="0"/>
                          <a:cs typeface="Gotham" charset="0"/>
                        </a:rPr>
                        <a:t>55%</a:t>
                      </a:r>
                      <a:endParaRPr lang="en-US" sz="2000" b="0" kern="1200" spc="150" dirty="0">
                        <a:solidFill>
                          <a:srgbClr val="002855"/>
                        </a:solidFill>
                        <a:latin typeface="Gotham" charset="0"/>
                        <a:ea typeface="Gotham" charset="0"/>
                        <a:cs typeface="Gotham" charset="0"/>
                      </a:endParaRPr>
                    </a:p>
                  </a:txBody>
                  <a:tcPr>
                    <a:solidFill>
                      <a:srgbClr val="E7E7E7"/>
                    </a:solidFill>
                  </a:tcPr>
                </a:tc>
                <a:extLst>
                  <a:ext uri="{0D108BD9-81ED-4DB2-BD59-A6C34878D82A}">
                    <a16:rowId xmlns:a16="http://schemas.microsoft.com/office/drawing/2014/main" xmlns="" val="10006"/>
                  </a:ext>
                </a:extLst>
              </a:tr>
              <a:tr h="229742">
                <a:tc>
                  <a:txBody>
                    <a:bodyPr/>
                    <a:lstStyle/>
                    <a:p>
                      <a:r>
                        <a:rPr lang="en-US" sz="2000" b="1" dirty="0" smtClean="0">
                          <a:solidFill>
                            <a:srgbClr val="1B3563"/>
                          </a:solidFill>
                          <a:latin typeface="Gotham"/>
                        </a:rPr>
                        <a:t>2019</a:t>
                      </a:r>
                      <a:endParaRPr lang="en-US" sz="2000" b="1" dirty="0">
                        <a:solidFill>
                          <a:srgbClr val="1B3563"/>
                        </a:solidFill>
                        <a:latin typeface="Gotham"/>
                      </a:endParaRPr>
                    </a:p>
                  </a:txBody>
                  <a:tcPr>
                    <a:noFill/>
                  </a:tcPr>
                </a:tc>
                <a:tc>
                  <a:txBody>
                    <a:bodyPr/>
                    <a:lstStyle/>
                    <a:p>
                      <a:r>
                        <a:rPr lang="en-US" sz="2000" b="1" dirty="0" smtClean="0">
                          <a:solidFill>
                            <a:srgbClr val="1B3563"/>
                          </a:solidFill>
                          <a:latin typeface="Gotham"/>
                        </a:rPr>
                        <a:t>13,976</a:t>
                      </a:r>
                      <a:endParaRPr lang="en-US" sz="2000" b="1" dirty="0">
                        <a:solidFill>
                          <a:srgbClr val="1B3563"/>
                        </a:solidFill>
                        <a:latin typeface="Gotham"/>
                      </a:endParaRPr>
                    </a:p>
                  </a:txBody>
                  <a:tcPr>
                    <a:noFill/>
                  </a:tcPr>
                </a:tc>
                <a:tc>
                  <a:txBody>
                    <a:bodyPr/>
                    <a:lstStyle/>
                    <a:p>
                      <a:r>
                        <a:rPr lang="en-US" sz="2000" b="1" dirty="0" smtClean="0">
                          <a:solidFill>
                            <a:srgbClr val="1B3563"/>
                          </a:solidFill>
                          <a:latin typeface="Gotham"/>
                        </a:rPr>
                        <a:t>60.6%</a:t>
                      </a:r>
                      <a:endParaRPr lang="en-US" sz="2000" b="1" dirty="0">
                        <a:solidFill>
                          <a:srgbClr val="1B3563"/>
                        </a:solidFill>
                        <a:latin typeface="Gotham"/>
                      </a:endParaRPr>
                    </a:p>
                  </a:txBody>
                  <a:tcPr>
                    <a:noFill/>
                  </a:tcPr>
                </a:tc>
                <a:extLst>
                  <a:ext uri="{0D108BD9-81ED-4DB2-BD59-A6C34878D82A}">
                    <a16:rowId xmlns:a16="http://schemas.microsoft.com/office/drawing/2014/main" xmlns="" val="10007"/>
                  </a:ext>
                </a:extLst>
              </a:tr>
            </a:tbl>
          </a:graphicData>
        </a:graphic>
      </p:graphicFrame>
      <p:sp>
        <p:nvSpPr>
          <p:cNvPr id="2" name="Title 1"/>
          <p:cNvSpPr>
            <a:spLocks noGrp="1"/>
          </p:cNvSpPr>
          <p:nvPr>
            <p:ph type="title"/>
          </p:nvPr>
        </p:nvSpPr>
        <p:spPr/>
        <p:txBody>
          <a:bodyPr/>
          <a:lstStyle/>
          <a:p>
            <a:r>
              <a:rPr lang="en-US" spc="150" dirty="0">
                <a:solidFill>
                  <a:srgbClr val="1B3563"/>
                </a:solidFill>
                <a:latin typeface="Gotham" charset="0"/>
                <a:ea typeface="Gotham" charset="0"/>
                <a:cs typeface="Gotham" charset="0"/>
              </a:rPr>
              <a:t>ASVAB CEP Numbers and Metrics</a:t>
            </a:r>
            <a:endParaRPr lang="en-US" dirty="0"/>
          </a:p>
        </p:txBody>
      </p:sp>
    </p:spTree>
    <p:extLst>
      <p:ext uri="{BB962C8B-B14F-4D97-AF65-F5344CB8AC3E}">
        <p14:creationId xmlns:p14="http://schemas.microsoft.com/office/powerpoint/2010/main" val="1125352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FA11AE-AB0F-4AA9-85A4-6AEE7E0B15A4}"/>
              </a:ext>
            </a:extLst>
          </p:cNvPr>
          <p:cNvSpPr>
            <a:spLocks noGrp="1"/>
          </p:cNvSpPr>
          <p:nvPr>
            <p:ph type="title"/>
          </p:nvPr>
        </p:nvSpPr>
        <p:spPr>
          <a:xfrm>
            <a:off x="838200" y="225781"/>
            <a:ext cx="10515600" cy="766989"/>
          </a:xfrm>
        </p:spPr>
        <p:txBody>
          <a:bodyPr/>
          <a:lstStyle/>
          <a:p>
            <a:r>
              <a:rPr lang="en-US" dirty="0"/>
              <a:t>Background (cont.)</a:t>
            </a:r>
          </a:p>
        </p:txBody>
      </p:sp>
      <p:sp>
        <p:nvSpPr>
          <p:cNvPr id="3" name="Content Placeholder 2">
            <a:extLst>
              <a:ext uri="{FF2B5EF4-FFF2-40B4-BE49-F238E27FC236}">
                <a16:creationId xmlns="" xmlns:a16="http://schemas.microsoft.com/office/drawing/2014/main" id="{B1F20942-3EFE-4E17-AAFB-E7F4E39C30E2}"/>
              </a:ext>
            </a:extLst>
          </p:cNvPr>
          <p:cNvSpPr>
            <a:spLocks noGrp="1"/>
          </p:cNvSpPr>
          <p:nvPr>
            <p:ph idx="1"/>
          </p:nvPr>
        </p:nvSpPr>
        <p:spPr>
          <a:xfrm>
            <a:off x="838200" y="796101"/>
            <a:ext cx="10515600" cy="5262113"/>
          </a:xfrm>
        </p:spPr>
        <p:txBody>
          <a:bodyPr>
            <a:normAutofit lnSpcReduction="10000"/>
          </a:bodyPr>
          <a:lstStyle/>
          <a:p>
            <a:r>
              <a:rPr lang="en-US" dirty="0"/>
              <a:t>The </a:t>
            </a:r>
            <a:r>
              <a:rPr lang="en-US" dirty="0" smtClean="0"/>
              <a:t>review discussed </a:t>
            </a:r>
            <a:r>
              <a:rPr lang="en-US" dirty="0"/>
              <a:t>the need to revise the FYI on a routine basis to ensure item content is relevant, and to consider incorporating advances in interest measurement (e.g., computerized adaptive testing) </a:t>
            </a:r>
          </a:p>
          <a:p>
            <a:pPr lvl="1"/>
            <a:r>
              <a:rPr lang="en-US" dirty="0"/>
              <a:t>Process would involve several steps, including (a) a content analysis of the items to determine the extent to which the Holland types are covered and (b) exploration of potentially new content domains critical to both the current occupational landscape and overall relevance to the target population of students using the ASVAB CEP. </a:t>
            </a:r>
          </a:p>
          <a:p>
            <a:r>
              <a:rPr lang="en-US" dirty="0"/>
              <a:t>The </a:t>
            </a:r>
            <a:r>
              <a:rPr lang="en-US" dirty="0" smtClean="0"/>
              <a:t>review </a:t>
            </a:r>
            <a:r>
              <a:rPr lang="en-US" dirty="0"/>
              <a:t>discussed the need for more precise measures of basic interest domains (e.g., science, mathematics, mechanical activities, healthcare, public speaking), which are analogous to those offered in the Strong Interest Inventory (SII; </a:t>
            </a:r>
            <a:r>
              <a:rPr lang="en-US" dirty="0" err="1"/>
              <a:t>Donnay</a:t>
            </a:r>
            <a:r>
              <a:rPr lang="en-US" dirty="0"/>
              <a:t>, Morris, </a:t>
            </a:r>
            <a:r>
              <a:rPr lang="en-US" dirty="0" err="1"/>
              <a:t>Shaubhut</a:t>
            </a:r>
            <a:r>
              <a:rPr lang="en-US" dirty="0"/>
              <a:t>, &amp; Thompson, 2005) and could supplement the existing Holland measures (Day &amp; Rounds, 1997; Ralston et al., 2004)</a:t>
            </a:r>
          </a:p>
          <a:p>
            <a:r>
              <a:rPr lang="en-US" dirty="0"/>
              <a:t>In addition to an expert review of the FYI items, existing data could be used to conduct an item analysis, including exploration of differential item functioning (DIF) and an investigation of the factor structure to inform the revision process. </a:t>
            </a:r>
          </a:p>
          <a:p>
            <a:r>
              <a:rPr lang="en-US" dirty="0" smtClean="0"/>
              <a:t>Review </a:t>
            </a:r>
            <a:r>
              <a:rPr lang="en-US" dirty="0"/>
              <a:t>members offered differing opinions on whether to change the Like-Indifferent-Dislike (LID) format in favor of a 5-point scale in future revisions </a:t>
            </a:r>
          </a:p>
          <a:p>
            <a:pPr lvl="1"/>
            <a:r>
              <a:rPr lang="en-US" dirty="0"/>
              <a:t>Different scale options could be evaluated by focus groups, and data from pilot studies could inform decisions on selecting the best response scale for the revised FYI.</a:t>
            </a:r>
          </a:p>
        </p:txBody>
      </p:sp>
    </p:spTree>
    <p:extLst>
      <p:ext uri="{BB962C8B-B14F-4D97-AF65-F5344CB8AC3E}">
        <p14:creationId xmlns:p14="http://schemas.microsoft.com/office/powerpoint/2010/main" val="109136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A060E-860A-4519-B6D9-32CF5A4CA5A9}"/>
              </a:ext>
            </a:extLst>
          </p:cNvPr>
          <p:cNvSpPr>
            <a:spLocks noGrp="1"/>
          </p:cNvSpPr>
          <p:nvPr>
            <p:ph type="title"/>
          </p:nvPr>
        </p:nvSpPr>
        <p:spPr>
          <a:xfrm>
            <a:off x="838200" y="365126"/>
            <a:ext cx="10515600" cy="1019538"/>
          </a:xfrm>
        </p:spPr>
        <p:txBody>
          <a:bodyPr/>
          <a:lstStyle/>
          <a:p>
            <a:r>
              <a:rPr lang="en-US" dirty="0"/>
              <a:t>Tasks Conducted in Initial Research on FYI Revision</a:t>
            </a:r>
          </a:p>
        </p:txBody>
      </p:sp>
      <p:sp>
        <p:nvSpPr>
          <p:cNvPr id="3" name="Content Placeholder 2">
            <a:extLst>
              <a:ext uri="{FF2B5EF4-FFF2-40B4-BE49-F238E27FC236}">
                <a16:creationId xmlns="" xmlns:a16="http://schemas.microsoft.com/office/drawing/2014/main" id="{4DF09100-A4AF-4D40-9E04-F1BE55FA2DE3}"/>
              </a:ext>
            </a:extLst>
          </p:cNvPr>
          <p:cNvSpPr>
            <a:spLocks noGrp="1"/>
          </p:cNvSpPr>
          <p:nvPr>
            <p:ph idx="1"/>
          </p:nvPr>
        </p:nvSpPr>
        <p:spPr>
          <a:xfrm>
            <a:off x="899160" y="1384664"/>
            <a:ext cx="10515600" cy="4351338"/>
          </a:xfrm>
        </p:spPr>
        <p:txBody>
          <a:bodyPr>
            <a:normAutofit fontScale="85000" lnSpcReduction="10000"/>
          </a:bodyPr>
          <a:lstStyle/>
          <a:p>
            <a:pPr marL="571500" lvl="0" indent="-571500">
              <a:buFont typeface="+mj-lt"/>
              <a:buAutoNum type="romanUcPeriod"/>
            </a:pPr>
            <a:r>
              <a:rPr lang="en-US" dirty="0"/>
              <a:t>Obtain a representative sample of existing FYI data.</a:t>
            </a:r>
          </a:p>
          <a:p>
            <a:pPr marL="571500" lvl="0" indent="-571500">
              <a:buFont typeface="+mj-lt"/>
              <a:buAutoNum type="romanUcPeriod"/>
            </a:pPr>
            <a:r>
              <a:rPr lang="en-US" dirty="0"/>
              <a:t>Conduct a preliminary expert review of existing FYI items. Prior to expert review, conduct descriptive item analyses (M, SD, and item response distributions) by sex and race. These data are to be used in item reviews. </a:t>
            </a:r>
          </a:p>
          <a:p>
            <a:pPr marL="571500" lvl="0" indent="-571500">
              <a:buFont typeface="+mj-lt"/>
              <a:buAutoNum type="romanUcPeriod"/>
            </a:pPr>
            <a:r>
              <a:rPr lang="en-US" dirty="0"/>
              <a:t>Conduct a structural analysis of the RIASEC scales by gender using multidimensional scaling, randomization tests (Rounds, Tracey, &amp; Hubert, 1992), and circular unidimensional scaling (Armstrong, Hubert, &amp; Rounds, 2003). </a:t>
            </a:r>
          </a:p>
          <a:p>
            <a:pPr marL="571500" lvl="0" indent="-571500">
              <a:buFont typeface="+mj-lt"/>
              <a:buAutoNum type="romanUcPeriod"/>
            </a:pPr>
            <a:r>
              <a:rPr lang="en-US" dirty="0"/>
              <a:t>Conduct a structural analysis of the RIASEC scales by race/ethnicity using multidimensional scaling, randomization tests (Rounds et al., 1992), and circular unidimensional scaling (Armstrong et al., 2003). </a:t>
            </a:r>
          </a:p>
          <a:p>
            <a:pPr marL="571500" lvl="0" indent="-571500">
              <a:buFont typeface="+mj-lt"/>
              <a:buAutoNum type="romanUcPeriod"/>
            </a:pPr>
            <a:r>
              <a:rPr lang="en-US" dirty="0"/>
              <a:t>Conduct a content analysis of the current FYI RIASEC scales to identify facets (basic interests). Each RIASEC scale (15 items) will be analyzed according to the RIASEC basic interest RIASEC classification proposed by </a:t>
            </a:r>
            <a:r>
              <a:rPr lang="en-US" dirty="0" err="1"/>
              <a:t>Su</a:t>
            </a:r>
            <a:r>
              <a:rPr lang="en-US" dirty="0"/>
              <a:t> et al. (2018) to identify item coverage.</a:t>
            </a:r>
          </a:p>
          <a:p>
            <a:pPr marL="571500" lvl="0" indent="-571500">
              <a:buFont typeface="+mj-lt"/>
              <a:buAutoNum type="romanUcPeriod"/>
            </a:pPr>
            <a:r>
              <a:rPr lang="en-US" dirty="0"/>
              <a:t>Recommend a set of new basic interest scales and other specialized scales (e.g., work styles) informed by the previous item content analyses and structural analyses of the FYI; identify potential new target domains suggested by the 2017 ASVAB CEP Panel Report (e.g., Information Technology, Leadership, Public Speaking, and others included in the U.S. Department of Education’s States’ Career Cluster Initiative [e.g., STEM, Health Sciences]).</a:t>
            </a:r>
          </a:p>
          <a:p>
            <a:pPr marL="571500" lvl="0" indent="-571500">
              <a:buFont typeface="+mj-lt"/>
              <a:buAutoNum type="romanUcPeriod"/>
            </a:pPr>
            <a:r>
              <a:rPr lang="en-US" dirty="0"/>
              <a:t>Make final recommendations for further development of a Holland-based RIASEC measure. </a:t>
            </a:r>
          </a:p>
          <a:p>
            <a:endParaRPr lang="en-US" dirty="0"/>
          </a:p>
        </p:txBody>
      </p:sp>
    </p:spTree>
    <p:extLst>
      <p:ext uri="{BB962C8B-B14F-4D97-AF65-F5344CB8AC3E}">
        <p14:creationId xmlns:p14="http://schemas.microsoft.com/office/powerpoint/2010/main" val="3611854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7F91D4-81E7-4D50-BA40-57A6AB87315A}"/>
              </a:ext>
            </a:extLst>
          </p:cNvPr>
          <p:cNvSpPr>
            <a:spLocks noGrp="1"/>
          </p:cNvSpPr>
          <p:nvPr>
            <p:ph type="title"/>
          </p:nvPr>
        </p:nvSpPr>
        <p:spPr/>
        <p:txBody>
          <a:bodyPr/>
          <a:lstStyle/>
          <a:p>
            <a:r>
              <a:rPr lang="en-US" dirty="0"/>
              <a:t>Sample</a:t>
            </a:r>
          </a:p>
        </p:txBody>
      </p:sp>
      <p:sp>
        <p:nvSpPr>
          <p:cNvPr id="3" name="Content Placeholder 2">
            <a:extLst>
              <a:ext uri="{FF2B5EF4-FFF2-40B4-BE49-F238E27FC236}">
                <a16:creationId xmlns="" xmlns:a16="http://schemas.microsoft.com/office/drawing/2014/main" id="{5BFF0A33-2470-4787-B34A-DB6D36D6B0EB}"/>
              </a:ext>
            </a:extLst>
          </p:cNvPr>
          <p:cNvSpPr>
            <a:spLocks noGrp="1"/>
          </p:cNvSpPr>
          <p:nvPr>
            <p:ph idx="1"/>
          </p:nvPr>
        </p:nvSpPr>
        <p:spPr>
          <a:xfrm>
            <a:off x="838200" y="1518249"/>
            <a:ext cx="10515600" cy="4394871"/>
          </a:xfrm>
        </p:spPr>
        <p:txBody>
          <a:bodyPr>
            <a:normAutofit fontScale="92500" lnSpcReduction="20000"/>
          </a:bodyPr>
          <a:lstStyle/>
          <a:p>
            <a:r>
              <a:rPr lang="en-US" dirty="0"/>
              <a:t>Data were collected from a national sample of 384,391 students who completed the FYI as part of participating in the ASVAB CEP </a:t>
            </a:r>
          </a:p>
          <a:p>
            <a:pPr lvl="1"/>
            <a:r>
              <a:rPr lang="en-US" dirty="0"/>
              <a:t>177,994 (46.3%) females </a:t>
            </a:r>
            <a:br>
              <a:rPr lang="en-US" dirty="0"/>
            </a:br>
            <a:r>
              <a:rPr lang="en-US" dirty="0"/>
              <a:t>206,397 (53.7%) males</a:t>
            </a:r>
            <a:br>
              <a:rPr lang="en-US" dirty="0"/>
            </a:br>
            <a:endParaRPr lang="en-US" dirty="0"/>
          </a:p>
          <a:p>
            <a:pPr lvl="1"/>
            <a:r>
              <a:rPr lang="en-US" dirty="0"/>
              <a:t>  71,919 (18.7%) 10</a:t>
            </a:r>
            <a:r>
              <a:rPr lang="en-US" baseline="30000" dirty="0"/>
              <a:t>th</a:t>
            </a:r>
            <a:r>
              <a:rPr lang="en-US" dirty="0"/>
              <a:t>-grade students </a:t>
            </a:r>
            <a:br>
              <a:rPr lang="en-US" dirty="0"/>
            </a:br>
            <a:r>
              <a:rPr lang="en-US" dirty="0"/>
              <a:t>232,216 (60.4%) 11</a:t>
            </a:r>
            <a:r>
              <a:rPr lang="en-US" baseline="30000" dirty="0"/>
              <a:t>th</a:t>
            </a:r>
            <a:r>
              <a:rPr lang="en-US" dirty="0"/>
              <a:t>-grade students </a:t>
            </a:r>
            <a:br>
              <a:rPr lang="en-US" dirty="0"/>
            </a:br>
            <a:r>
              <a:rPr lang="en-US" dirty="0"/>
              <a:t>  79,257 (20.6%) 12</a:t>
            </a:r>
            <a:r>
              <a:rPr lang="en-US" baseline="30000" dirty="0"/>
              <a:t>th</a:t>
            </a:r>
            <a:r>
              <a:rPr lang="en-US" dirty="0"/>
              <a:t>-grade students </a:t>
            </a:r>
            <a:br>
              <a:rPr lang="en-US" dirty="0"/>
            </a:br>
            <a:r>
              <a:rPr lang="en-US" dirty="0"/>
              <a:t>       864    (0.2%) post-graduate individuals</a:t>
            </a:r>
            <a:br>
              <a:rPr lang="en-US" dirty="0"/>
            </a:br>
            <a:endParaRPr lang="en-US" dirty="0"/>
          </a:p>
          <a:p>
            <a:pPr lvl="1"/>
            <a:r>
              <a:rPr lang="en-US" dirty="0"/>
              <a:t>193,897 (74.8%) White</a:t>
            </a:r>
            <a:br>
              <a:rPr lang="en-US" dirty="0"/>
            </a:br>
            <a:r>
              <a:rPr lang="en-US" dirty="0"/>
              <a:t>  29,183 (11.3%) Hispanic </a:t>
            </a:r>
            <a:br>
              <a:rPr lang="en-US" dirty="0"/>
            </a:br>
            <a:r>
              <a:rPr lang="en-US" dirty="0"/>
              <a:t>  18,880   (7.3%) African American, </a:t>
            </a:r>
            <a:br>
              <a:rPr lang="en-US" dirty="0"/>
            </a:br>
            <a:r>
              <a:rPr lang="en-US" dirty="0"/>
              <a:t>  10,616   (4.1%) Asian/Pacific Islander, </a:t>
            </a:r>
            <a:br>
              <a:rPr lang="en-US" dirty="0"/>
            </a:br>
            <a:r>
              <a:rPr lang="en-US" dirty="0"/>
              <a:t>    6,477   (2.5%) Native American (1.7%), and </a:t>
            </a:r>
            <a:br>
              <a:rPr lang="en-US" dirty="0"/>
            </a:br>
            <a:r>
              <a:rPr lang="en-US" dirty="0"/>
              <a:t>  47,608 (12.4%) who identified as multi-ethnic</a:t>
            </a:r>
            <a:br>
              <a:rPr lang="en-US" dirty="0"/>
            </a:br>
            <a:r>
              <a:rPr lang="en-US" dirty="0"/>
              <a:t>  77,730 (20.2%) participants did not report race/ethnicity.</a:t>
            </a:r>
          </a:p>
        </p:txBody>
      </p:sp>
    </p:spTree>
    <p:extLst>
      <p:ext uri="{BB962C8B-B14F-4D97-AF65-F5344CB8AC3E}">
        <p14:creationId xmlns:p14="http://schemas.microsoft.com/office/powerpoint/2010/main" val="1511564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A8D58F-8C11-498D-AC8F-26A0D1C213C5}"/>
              </a:ext>
            </a:extLst>
          </p:cNvPr>
          <p:cNvSpPr>
            <a:spLocks noGrp="1"/>
          </p:cNvSpPr>
          <p:nvPr>
            <p:ph type="title"/>
          </p:nvPr>
        </p:nvSpPr>
        <p:spPr/>
        <p:txBody>
          <a:bodyPr/>
          <a:lstStyle/>
          <a:p>
            <a:r>
              <a:rPr lang="en-US" dirty="0"/>
              <a:t>Results by Sex</a:t>
            </a:r>
          </a:p>
        </p:txBody>
      </p:sp>
      <p:sp>
        <p:nvSpPr>
          <p:cNvPr id="3" name="Content Placeholder 2">
            <a:extLst>
              <a:ext uri="{FF2B5EF4-FFF2-40B4-BE49-F238E27FC236}">
                <a16:creationId xmlns="" xmlns:a16="http://schemas.microsoft.com/office/drawing/2014/main" id="{33396CDC-D93F-4983-A624-1F24CAD13D71}"/>
              </a:ext>
            </a:extLst>
          </p:cNvPr>
          <p:cNvSpPr>
            <a:spLocks noGrp="1"/>
          </p:cNvSpPr>
          <p:nvPr>
            <p:ph idx="1"/>
          </p:nvPr>
        </p:nvSpPr>
        <p:spPr>
          <a:xfrm>
            <a:off x="838200" y="1564368"/>
            <a:ext cx="10515600" cy="4052661"/>
          </a:xfrm>
        </p:spPr>
        <p:txBody>
          <a:bodyPr>
            <a:normAutofit fontScale="85000" lnSpcReduction="10000"/>
          </a:bodyPr>
          <a:lstStyle/>
          <a:p>
            <a:r>
              <a:rPr lang="en-US" dirty="0"/>
              <a:t>For both females and males, the RIASEC scales showed strong internal consistency</a:t>
            </a:r>
          </a:p>
          <a:p>
            <a:pPr lvl="1"/>
            <a:r>
              <a:rPr lang="en-US" dirty="0"/>
              <a:t>Cronbach’s alpha= .90 to 94 (females), .90 to .95 (males) </a:t>
            </a:r>
          </a:p>
          <a:p>
            <a:r>
              <a:rPr lang="en-US" dirty="0"/>
              <a:t>Sex differences across the RIASEC scales</a:t>
            </a:r>
          </a:p>
          <a:p>
            <a:pPr lvl="1"/>
            <a:r>
              <a:rPr lang="en-US" dirty="0"/>
              <a:t>Males scored higher than females on the Realistic (</a:t>
            </a:r>
            <a:r>
              <a:rPr lang="en-US" i="1" dirty="0"/>
              <a:t>d</a:t>
            </a:r>
            <a:r>
              <a:rPr lang="en-US" dirty="0"/>
              <a:t> = -0.98) and Investigative (</a:t>
            </a:r>
            <a:r>
              <a:rPr lang="en-US" i="1" dirty="0"/>
              <a:t>d</a:t>
            </a:r>
            <a:r>
              <a:rPr lang="en-US" dirty="0"/>
              <a:t> = -0.23) dimensions</a:t>
            </a:r>
          </a:p>
          <a:p>
            <a:pPr lvl="1"/>
            <a:r>
              <a:rPr lang="en-US" dirty="0"/>
              <a:t>Females scored higher than males on the Social (</a:t>
            </a:r>
            <a:r>
              <a:rPr lang="en-US" i="1" dirty="0"/>
              <a:t>d</a:t>
            </a:r>
            <a:r>
              <a:rPr lang="en-US" dirty="0"/>
              <a:t> = 0.77) and Artistic (</a:t>
            </a:r>
            <a:r>
              <a:rPr lang="en-US" i="1" dirty="0"/>
              <a:t>d</a:t>
            </a:r>
            <a:r>
              <a:rPr lang="en-US" dirty="0"/>
              <a:t> = 0.38) scales. </a:t>
            </a:r>
          </a:p>
          <a:p>
            <a:pPr lvl="1"/>
            <a:r>
              <a:rPr lang="en-US" dirty="0"/>
              <a:t>There were no significant gender differences on the Enterprising and Conventional scales.</a:t>
            </a:r>
          </a:p>
          <a:p>
            <a:r>
              <a:rPr lang="en-US" dirty="0"/>
              <a:t>Structural analyses</a:t>
            </a:r>
          </a:p>
          <a:p>
            <a:pPr lvl="1"/>
            <a:r>
              <a:rPr lang="en-US" dirty="0"/>
              <a:t>Current FYI items poorly fit the RIASEC model for males</a:t>
            </a:r>
          </a:p>
          <a:p>
            <a:pPr lvl="2"/>
            <a:r>
              <a:rPr lang="en-US" dirty="0"/>
              <a:t>A likely reason is that the item selection procedure that mirrored interrelations among the RIASEC types was not applied to a male sample</a:t>
            </a:r>
          </a:p>
          <a:p>
            <a:pPr lvl="2"/>
            <a:r>
              <a:rPr lang="en-US" dirty="0"/>
              <a:t>A revision of the item pool should use the same procedures with males as was used with females to select items</a:t>
            </a:r>
          </a:p>
          <a:p>
            <a:pPr lvl="2"/>
            <a:r>
              <a:rPr lang="en-US" dirty="0"/>
              <a:t>It is also important to include all racial-ethnic groups in the item selection process, including White students.</a:t>
            </a:r>
          </a:p>
        </p:txBody>
      </p:sp>
    </p:spTree>
    <p:extLst>
      <p:ext uri="{BB962C8B-B14F-4D97-AF65-F5344CB8AC3E}">
        <p14:creationId xmlns:p14="http://schemas.microsoft.com/office/powerpoint/2010/main" val="4238141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p:txBody>
          <a:bodyPr/>
          <a:lstStyle/>
          <a:p>
            <a:r>
              <a:rPr lang="en-US" dirty="0" smtClean="0"/>
              <a:t>DPAC to review recommendations and discuss a way ahead for the update of the FYI.</a:t>
            </a:r>
          </a:p>
          <a:p>
            <a:r>
              <a:rPr lang="en-US" dirty="0" smtClean="0"/>
              <a:t>Will keep MAPWG and DACMPT informed of these efforts.</a:t>
            </a:r>
          </a:p>
          <a:p>
            <a:pPr marL="0" indent="0">
              <a:buNone/>
            </a:pPr>
            <a:endParaRPr lang="en-US" dirty="0" smtClean="0"/>
          </a:p>
        </p:txBody>
      </p:sp>
    </p:spTree>
    <p:extLst>
      <p:ext uri="{BB962C8B-B14F-4D97-AF65-F5344CB8AC3E}">
        <p14:creationId xmlns:p14="http://schemas.microsoft.com/office/powerpoint/2010/main" val="427600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2511"/>
          </a:xfrm>
        </p:spPr>
        <p:txBody>
          <a:bodyPr>
            <a:normAutofit/>
          </a:bodyPr>
          <a:lstStyle/>
          <a:p>
            <a:pPr algn="ctr"/>
            <a:r>
              <a:rPr lang="en-US" sz="4000" dirty="0" smtClean="0"/>
              <a:t>#</a:t>
            </a:r>
            <a:r>
              <a:rPr lang="en-US" sz="4000" dirty="0" err="1" smtClean="0"/>
              <a:t>OptionReady</a:t>
            </a:r>
            <a:endParaRPr lang="en-US" sz="4000" dirty="0"/>
          </a:p>
        </p:txBody>
      </p:sp>
    </p:spTree>
    <p:extLst>
      <p:ext uri="{BB962C8B-B14F-4D97-AF65-F5344CB8AC3E}">
        <p14:creationId xmlns:p14="http://schemas.microsoft.com/office/powerpoint/2010/main" val="2733974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t>
            </a:r>
            <a:r>
              <a:rPr lang="en-US" b="1" dirty="0" err="1"/>
              <a:t>optionready</a:t>
            </a:r>
            <a:r>
              <a:rPr lang="en-US" b="1" dirty="0"/>
              <a:t>? </a:t>
            </a:r>
            <a:endParaRPr lang="en-US" dirty="0"/>
          </a:p>
        </p:txBody>
      </p:sp>
      <p:sp>
        <p:nvSpPr>
          <p:cNvPr id="3" name="Content Placeholder 2"/>
          <p:cNvSpPr>
            <a:spLocks noGrp="1"/>
          </p:cNvSpPr>
          <p:nvPr>
            <p:ph idx="1"/>
          </p:nvPr>
        </p:nvSpPr>
        <p:spPr/>
        <p:txBody>
          <a:bodyPr>
            <a:normAutofit/>
          </a:bodyPr>
          <a:lstStyle/>
          <a:p>
            <a:r>
              <a:rPr lang="en-US" dirty="0" smtClean="0"/>
              <a:t>The ASVAB </a:t>
            </a:r>
            <a:r>
              <a:rPr lang="en-US" dirty="0"/>
              <a:t>CEP can be used </a:t>
            </a:r>
            <a:r>
              <a:rPr lang="en-US" dirty="0" smtClean="0"/>
              <a:t>in various ways: </a:t>
            </a:r>
          </a:p>
          <a:p>
            <a:pPr lvl="2">
              <a:spcBef>
                <a:spcPts val="0"/>
              </a:spcBef>
            </a:pPr>
            <a:r>
              <a:rPr lang="en-US" dirty="0" smtClean="0"/>
              <a:t>Post-Secondary Options</a:t>
            </a:r>
          </a:p>
          <a:p>
            <a:pPr lvl="2">
              <a:spcBef>
                <a:spcPts val="0"/>
              </a:spcBef>
            </a:pPr>
            <a:r>
              <a:rPr lang="en-US" dirty="0" smtClean="0"/>
              <a:t>Career Options</a:t>
            </a:r>
          </a:p>
          <a:p>
            <a:pPr lvl="2">
              <a:spcBef>
                <a:spcPts val="0"/>
              </a:spcBef>
            </a:pPr>
            <a:r>
              <a:rPr lang="en-US" dirty="0" smtClean="0"/>
              <a:t>Score Release Options</a:t>
            </a:r>
          </a:p>
          <a:p>
            <a:pPr lvl="2">
              <a:spcBef>
                <a:spcPts val="0"/>
              </a:spcBef>
            </a:pPr>
            <a:r>
              <a:rPr lang="en-US" dirty="0" smtClean="0"/>
              <a:t>Scalable Implementation Options</a:t>
            </a:r>
          </a:p>
          <a:p>
            <a:pPr marL="914400" lvl="2" indent="0">
              <a:spcBef>
                <a:spcPts val="0"/>
              </a:spcBef>
              <a:buNone/>
            </a:pPr>
            <a:endParaRPr lang="en-US" dirty="0" smtClean="0"/>
          </a:p>
          <a:p>
            <a:pPr>
              <a:spcBef>
                <a:spcPts val="0"/>
              </a:spcBef>
            </a:pPr>
            <a:r>
              <a:rPr lang="en-US" dirty="0" smtClean="0"/>
              <a:t>Being #</a:t>
            </a:r>
            <a:r>
              <a:rPr lang="en-US" dirty="0" err="1" smtClean="0"/>
              <a:t>optionready</a:t>
            </a:r>
            <a:r>
              <a:rPr lang="en-US" dirty="0" smtClean="0"/>
              <a:t> is being informed about the options</a:t>
            </a:r>
          </a:p>
          <a:p>
            <a:r>
              <a:rPr lang="en-US" dirty="0" smtClean="0"/>
              <a:t>Landing page: asvabprogram.com/option-ready </a:t>
            </a:r>
          </a:p>
          <a:p>
            <a:pPr lvl="1"/>
            <a:r>
              <a:rPr lang="en-US" dirty="0" smtClean="0"/>
              <a:t>Sharable content </a:t>
            </a:r>
            <a:r>
              <a:rPr lang="en-US" dirty="0"/>
              <a:t>school counselors can easily use to inform their community about benefits of </a:t>
            </a:r>
            <a:r>
              <a:rPr lang="en-US" dirty="0" smtClean="0"/>
              <a:t>ASVAB CEP </a:t>
            </a:r>
            <a:r>
              <a:rPr lang="en-US" dirty="0"/>
              <a:t>participation and encourage sign </a:t>
            </a:r>
            <a:r>
              <a:rPr lang="en-US" dirty="0" smtClean="0"/>
              <a:t>up</a:t>
            </a:r>
          </a:p>
          <a:p>
            <a:pPr lvl="1"/>
            <a:r>
              <a:rPr lang="en-US" dirty="0" smtClean="0"/>
              <a:t>Sharing portal </a:t>
            </a:r>
            <a:r>
              <a:rPr lang="en-US" dirty="0"/>
              <a:t>for </a:t>
            </a:r>
            <a:r>
              <a:rPr lang="en-US" dirty="0" smtClean="0"/>
              <a:t>those who </a:t>
            </a:r>
            <a:r>
              <a:rPr lang="en-US" dirty="0"/>
              <a:t>wish to upload photos and videos from PTI workshops to encourage peer-to-peer </a:t>
            </a:r>
            <a:r>
              <a:rPr lang="en-US" dirty="0" smtClean="0"/>
              <a:t>sharing</a:t>
            </a:r>
            <a:endParaRPr lang="en-US" dirty="0"/>
          </a:p>
        </p:txBody>
      </p:sp>
    </p:spTree>
    <p:extLst>
      <p:ext uri="{BB962C8B-B14F-4D97-AF65-F5344CB8AC3E}">
        <p14:creationId xmlns:p14="http://schemas.microsoft.com/office/powerpoint/2010/main" val="1649291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8" y="1825625"/>
            <a:ext cx="5391914" cy="4351338"/>
          </a:xfrm>
        </p:spPr>
        <p:txBody>
          <a:bodyPr>
            <a:normAutofit/>
          </a:bodyPr>
          <a:lstStyle/>
          <a:p>
            <a:pPr marL="0" indent="0">
              <a:buNone/>
            </a:pPr>
            <a:r>
              <a:rPr lang="en-US" altLang="en-US" b="1" dirty="0" smtClean="0">
                <a:solidFill>
                  <a:srgbClr val="C00000"/>
                </a:solidFill>
                <a:latin typeface="Arial" charset="0"/>
                <a:ea typeface="Arial" charset="0"/>
              </a:rPr>
              <a:t>Goal: </a:t>
            </a:r>
            <a:r>
              <a:rPr lang="en-US" altLang="en-US" dirty="0">
                <a:latin typeface="Arial" charset="0"/>
                <a:ea typeface="Arial" charset="0"/>
              </a:rPr>
              <a:t>Reach </a:t>
            </a:r>
            <a:r>
              <a:rPr lang="en-US" dirty="0">
                <a:latin typeface="Arial" charset="0"/>
                <a:ea typeface="Arial" charset="0"/>
              </a:rPr>
              <a:t>1 million </a:t>
            </a:r>
            <a:r>
              <a:rPr lang="en-US" dirty="0" smtClean="0">
                <a:latin typeface="Arial" charset="0"/>
                <a:ea typeface="Arial" charset="0"/>
              </a:rPr>
              <a:t>participants </a:t>
            </a:r>
            <a:r>
              <a:rPr lang="en-US" dirty="0">
                <a:latin typeface="Arial" charset="0"/>
                <a:ea typeface="Arial" charset="0"/>
              </a:rPr>
              <a:t>in the ASVAB CEP within one academic year</a:t>
            </a:r>
            <a:endParaRPr lang="en-US" altLang="en-US" b="1" dirty="0" smtClean="0">
              <a:solidFill>
                <a:srgbClr val="C00000"/>
              </a:solidFill>
              <a:latin typeface="Arial" charset="0"/>
              <a:ea typeface="Arial" charset="0"/>
            </a:endParaRPr>
          </a:p>
          <a:p>
            <a:pPr marL="0" indent="0">
              <a:buNone/>
            </a:pPr>
            <a:r>
              <a:rPr lang="en-US" b="1" dirty="0" smtClean="0">
                <a:solidFill>
                  <a:srgbClr val="C00000"/>
                </a:solidFill>
                <a:latin typeface="Arial" charset="0"/>
                <a:ea typeface="Arial" charset="0"/>
              </a:rPr>
              <a:t>Purpose</a:t>
            </a:r>
            <a:r>
              <a:rPr lang="en-US" b="1" dirty="0">
                <a:solidFill>
                  <a:srgbClr val="C00000"/>
                </a:solidFill>
                <a:latin typeface="Arial" charset="0"/>
                <a:ea typeface="Arial" charset="0"/>
              </a:rPr>
              <a:t>:</a:t>
            </a:r>
            <a:r>
              <a:rPr lang="en-US" dirty="0">
                <a:latin typeface="Arial" charset="0"/>
              </a:rPr>
              <a:t> </a:t>
            </a:r>
            <a:r>
              <a:rPr lang="en-US" dirty="0" smtClean="0">
                <a:latin typeface="Arial" charset="0"/>
              </a:rPr>
              <a:t>Correct misconceptions to improve reputation. Build awareness of the benefits of participation to increase participation.</a:t>
            </a:r>
          </a:p>
          <a:p>
            <a:pPr marL="0" indent="0">
              <a:buNone/>
            </a:pPr>
            <a:r>
              <a:rPr lang="en-US" b="1" dirty="0" smtClean="0">
                <a:solidFill>
                  <a:srgbClr val="C00000"/>
                </a:solidFill>
                <a:latin typeface="Arial" charset="0"/>
                <a:ea typeface="Arial" charset="0"/>
              </a:rPr>
              <a:t>Metrics to Gauge Success:</a:t>
            </a:r>
            <a:r>
              <a:rPr lang="en-US" dirty="0" smtClean="0">
                <a:latin typeface="Arial" charset="0"/>
              </a:rPr>
              <a:t> </a:t>
            </a:r>
          </a:p>
          <a:p>
            <a:pPr>
              <a:spcBef>
                <a:spcPts val="0"/>
              </a:spcBef>
            </a:pPr>
            <a:r>
              <a:rPr lang="en-US" dirty="0" smtClean="0">
                <a:latin typeface="Arial" charset="0"/>
              </a:rPr>
              <a:t>Number of landing page visits</a:t>
            </a:r>
          </a:p>
          <a:p>
            <a:pPr>
              <a:spcBef>
                <a:spcPts val="0"/>
              </a:spcBef>
            </a:pPr>
            <a:r>
              <a:rPr lang="en-US" dirty="0" smtClean="0">
                <a:latin typeface="Arial" charset="0"/>
              </a:rPr>
              <a:t>Number of toolkit downloads and content shares </a:t>
            </a:r>
          </a:p>
          <a:p>
            <a:pPr>
              <a:spcBef>
                <a:spcPts val="0"/>
              </a:spcBef>
            </a:pPr>
            <a:r>
              <a:rPr lang="en-US" dirty="0">
                <a:latin typeface="Arial" charset="0"/>
              </a:rPr>
              <a:t>Number of #optionready engagements on social</a:t>
            </a:r>
          </a:p>
          <a:p>
            <a:pPr>
              <a:spcBef>
                <a:spcPts val="0"/>
              </a:spcBef>
            </a:pPr>
            <a:r>
              <a:rPr lang="en-US" dirty="0">
                <a:latin typeface="Arial" charset="0"/>
              </a:rPr>
              <a:t>Number of photos and videos submitted via sharing portal</a:t>
            </a:r>
          </a:p>
          <a:p>
            <a:pPr>
              <a:spcBef>
                <a:spcPts val="0"/>
              </a:spcBef>
            </a:pPr>
            <a:r>
              <a:rPr lang="en-US" dirty="0" smtClean="0">
                <a:latin typeface="Arial" charset="0"/>
              </a:rPr>
              <a:t>Increase in participation</a:t>
            </a:r>
          </a:p>
          <a:p>
            <a:pPr>
              <a:spcBef>
                <a:spcPts val="0"/>
              </a:spcBef>
            </a:pPr>
            <a:r>
              <a:rPr lang="en-US" dirty="0" smtClean="0">
                <a:latin typeface="Arial" charset="0"/>
              </a:rPr>
              <a:t>Increase in bring it to your school requests </a:t>
            </a:r>
          </a:p>
          <a:p>
            <a:pPr marL="0" indent="0">
              <a:buNone/>
            </a:pPr>
            <a:endParaRPr lang="en-US" dirty="0"/>
          </a:p>
        </p:txBody>
      </p:sp>
      <p:sp>
        <p:nvSpPr>
          <p:cNvPr id="4" name="Title 1"/>
          <p:cNvSpPr>
            <a:spLocks noGrp="1"/>
          </p:cNvSpPr>
          <p:nvPr>
            <p:ph type="title"/>
          </p:nvPr>
        </p:nvSpPr>
        <p:spPr/>
        <p:txBody>
          <a:bodyPr>
            <a:normAutofit/>
          </a:bodyPr>
          <a:lstStyle/>
          <a:p>
            <a:r>
              <a:rPr lang="en-US" b="1" dirty="0"/>
              <a:t>#optionready Campaign</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9256" y="1111825"/>
            <a:ext cx="2735887" cy="87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228704" y="283665"/>
            <a:ext cx="4737544" cy="6258424"/>
          </a:xfrm>
          <a:prstGeom prst="rect">
            <a:avLst/>
          </a:prstGeom>
        </p:spPr>
      </p:pic>
    </p:spTree>
    <p:extLst>
      <p:ext uri="{BB962C8B-B14F-4D97-AF65-F5344CB8AC3E}">
        <p14:creationId xmlns:p14="http://schemas.microsoft.com/office/powerpoint/2010/main" val="4140258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3600" b="1" dirty="0"/>
              <a:t>Shannon Salyer, Ph.D.</a:t>
            </a:r>
          </a:p>
          <a:p>
            <a:pPr marL="0" indent="0" algn="ctr">
              <a:buNone/>
            </a:pPr>
            <a:r>
              <a:rPr lang="en-US" dirty="0" smtClean="0">
                <a:hlinkClick r:id="rId2"/>
              </a:rPr>
              <a:t>Shannon.d.salyer.civ@mail.mil</a:t>
            </a:r>
            <a:endParaRPr lang="en-US" dirty="0" smtClean="0"/>
          </a:p>
          <a:p>
            <a:pPr marL="0" indent="0">
              <a:buNone/>
            </a:pPr>
            <a:endParaRPr lang="en-US" dirty="0"/>
          </a:p>
        </p:txBody>
      </p:sp>
    </p:spTree>
    <p:extLst>
      <p:ext uri="{BB962C8B-B14F-4D97-AF65-F5344CB8AC3E}">
        <p14:creationId xmlns:p14="http://schemas.microsoft.com/office/powerpoint/2010/main" val="3008998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7" y="687182"/>
            <a:ext cx="3777343" cy="3544576"/>
          </a:xfrm>
        </p:spPr>
        <p:txBody>
          <a:bodyPr>
            <a:normAutofit/>
          </a:bodyPr>
          <a:lstStyle/>
          <a:p>
            <a:r>
              <a:rPr lang="en-US" b="1" dirty="0" smtClean="0"/>
              <a:t>School Year 18-19</a:t>
            </a:r>
            <a:br>
              <a:rPr lang="en-US" b="1" dirty="0" smtClean="0"/>
            </a:br>
            <a:r>
              <a:rPr lang="en-US" b="1" dirty="0" smtClean="0"/>
              <a:t/>
            </a:r>
            <a:br>
              <a:rPr lang="en-US" b="1" dirty="0" smtClean="0"/>
            </a:br>
            <a:r>
              <a:rPr lang="en-US" b="1" dirty="0" smtClean="0"/>
              <a:t>Paper </a:t>
            </a:r>
            <a:r>
              <a:rPr lang="en-US" b="1" dirty="0"/>
              <a:t>and Pencil Numbers</a:t>
            </a:r>
            <a:r>
              <a:rPr lang="en-US" b="1" dirty="0" smtClean="0"/>
              <a:t/>
            </a:r>
            <a:br>
              <a:rPr lang="en-US" b="1" dirty="0" smtClean="0"/>
            </a:br>
            <a:r>
              <a:rPr lang="en-US" b="1" dirty="0"/>
              <a:t/>
            </a:r>
            <a:br>
              <a:rPr lang="en-US" b="1" dirty="0"/>
            </a:br>
            <a:r>
              <a:rPr lang="en-US" b="1" dirty="0"/>
              <a:t/>
            </a:r>
            <a:br>
              <a:rPr lang="en-US" b="1" dirty="0"/>
            </a:br>
            <a:r>
              <a:rPr lang="en-US" b="1" dirty="0" smtClean="0"/>
              <a:t/>
            </a:r>
            <a:br>
              <a:rPr lang="en-US" b="1" dirty="0" smtClean="0"/>
            </a:br>
            <a:r>
              <a:rPr lang="en-US" b="1" dirty="0" smtClean="0"/>
              <a:t>CEP </a:t>
            </a:r>
            <a:r>
              <a:rPr lang="en-US" b="1" dirty="0" err="1" smtClean="0"/>
              <a:t>iCAT</a:t>
            </a:r>
            <a:r>
              <a:rPr lang="en-US" b="1" dirty="0" smtClean="0"/>
              <a:t> Numbers</a:t>
            </a:r>
            <a:endParaRPr lang="en-US" b="1" dirty="0"/>
          </a:p>
        </p:txBody>
      </p:sp>
      <p:graphicFrame>
        <p:nvGraphicFramePr>
          <p:cNvPr id="4" name="Content Placeholder 3"/>
          <p:cNvGraphicFramePr>
            <a:graphicFrameLocks noGrp="1"/>
          </p:cNvGraphicFramePr>
          <p:nvPr>
            <p:ph idx="1"/>
            <p:extLst/>
          </p:nvPr>
        </p:nvGraphicFramePr>
        <p:xfrm>
          <a:off x="4340772" y="1685956"/>
          <a:ext cx="6472540" cy="792480"/>
        </p:xfrm>
        <a:graphic>
          <a:graphicData uri="http://schemas.openxmlformats.org/drawingml/2006/table">
            <a:tbl>
              <a:tblPr firstRow="1" bandRow="1">
                <a:tableStyleId>{7DF18680-E054-41AD-8BC1-D1AEF772440D}</a:tableStyleId>
              </a:tblPr>
              <a:tblGrid>
                <a:gridCol w="1271134">
                  <a:extLst>
                    <a:ext uri="{9D8B030D-6E8A-4147-A177-3AD203B41FA5}">
                      <a16:colId xmlns:a16="http://schemas.microsoft.com/office/drawing/2014/main" xmlns="" val="20000"/>
                    </a:ext>
                  </a:extLst>
                </a:gridCol>
                <a:gridCol w="2292175">
                  <a:extLst>
                    <a:ext uri="{9D8B030D-6E8A-4147-A177-3AD203B41FA5}">
                      <a16:colId xmlns:a16="http://schemas.microsoft.com/office/drawing/2014/main" xmlns="" val="20001"/>
                    </a:ext>
                  </a:extLst>
                </a:gridCol>
                <a:gridCol w="2909231">
                  <a:extLst>
                    <a:ext uri="{9D8B030D-6E8A-4147-A177-3AD203B41FA5}">
                      <a16:colId xmlns:a16="http://schemas.microsoft.com/office/drawing/2014/main" xmlns="" val="20002"/>
                    </a:ext>
                  </a:extLst>
                </a:gridCol>
              </a:tblGrid>
              <a:tr h="346513">
                <a:tc>
                  <a:txBody>
                    <a:bodyPr/>
                    <a:lstStyle/>
                    <a:p>
                      <a:endParaRPr lang="en-US" sz="2000" dirty="0">
                        <a:latin typeface="Gotham Light"/>
                      </a:endParaRPr>
                    </a:p>
                  </a:txBody>
                  <a:tcPr marL="109332" marR="109332">
                    <a:solidFill>
                      <a:srgbClr val="1B3563"/>
                    </a:solidFill>
                  </a:tcPr>
                </a:tc>
                <a:tc>
                  <a:txBody>
                    <a:bodyPr/>
                    <a:lstStyle/>
                    <a:p>
                      <a:r>
                        <a:rPr lang="en-US" sz="2000" b="0" dirty="0" smtClean="0">
                          <a:latin typeface="Gotham Light"/>
                        </a:rPr>
                        <a:t>Examinees 17-18</a:t>
                      </a:r>
                      <a:endParaRPr lang="en-US" sz="2000" b="0" dirty="0">
                        <a:latin typeface="Gotham Light"/>
                      </a:endParaRPr>
                    </a:p>
                  </a:txBody>
                  <a:tcPr marL="109332" marR="109332">
                    <a:solidFill>
                      <a:srgbClr val="1B3563"/>
                    </a:solidFill>
                  </a:tcPr>
                </a:tc>
                <a:tc>
                  <a:txBody>
                    <a:bodyPr/>
                    <a:lstStyle/>
                    <a:p>
                      <a:r>
                        <a:rPr lang="en-US" sz="2000" dirty="0" smtClean="0">
                          <a:latin typeface="Gotham Light"/>
                        </a:rPr>
                        <a:t>Examinees</a:t>
                      </a:r>
                      <a:r>
                        <a:rPr lang="en-US" sz="2000" baseline="0" dirty="0" smtClean="0">
                          <a:latin typeface="Gotham Light"/>
                        </a:rPr>
                        <a:t> </a:t>
                      </a:r>
                      <a:r>
                        <a:rPr lang="en-US" sz="2000" dirty="0" smtClean="0">
                          <a:latin typeface="Gotham Light"/>
                        </a:rPr>
                        <a:t>18-19</a:t>
                      </a:r>
                      <a:endParaRPr lang="en-US" sz="2000" dirty="0">
                        <a:latin typeface="Gotham Light"/>
                      </a:endParaRPr>
                    </a:p>
                  </a:txBody>
                  <a:tcPr marL="109332" marR="109332">
                    <a:solidFill>
                      <a:srgbClr val="1B3563"/>
                    </a:solidFill>
                  </a:tcPr>
                </a:tc>
                <a:extLst>
                  <a:ext uri="{0D108BD9-81ED-4DB2-BD59-A6C34878D82A}">
                    <a16:rowId xmlns:a16="http://schemas.microsoft.com/office/drawing/2014/main" xmlns="" val="10000"/>
                  </a:ext>
                </a:extLst>
              </a:tr>
              <a:tr h="346513">
                <a:tc>
                  <a:txBody>
                    <a:bodyPr/>
                    <a:lstStyle/>
                    <a:p>
                      <a:r>
                        <a:rPr lang="en-US" sz="2000" b="1" kern="1200" spc="150" smtClean="0">
                          <a:solidFill>
                            <a:srgbClr val="002855"/>
                          </a:solidFill>
                          <a:latin typeface="Gotham" charset="0"/>
                          <a:ea typeface="Gotham" charset="0"/>
                          <a:cs typeface="Gotham" charset="0"/>
                        </a:rPr>
                        <a:t>TOTAL</a:t>
                      </a:r>
                      <a:endParaRPr lang="en-US" sz="2000" b="1" kern="1200" spc="150" dirty="0">
                        <a:solidFill>
                          <a:srgbClr val="002855"/>
                        </a:solidFill>
                        <a:latin typeface="Gotham" charset="0"/>
                        <a:ea typeface="Gotham" charset="0"/>
                        <a:cs typeface="Gotham" charset="0"/>
                      </a:endParaRPr>
                    </a:p>
                  </a:txBody>
                  <a:tcPr marL="109332" marR="109332">
                    <a:solidFill>
                      <a:schemeClr val="bg2"/>
                    </a:solidFill>
                  </a:tcPr>
                </a:tc>
                <a:tc>
                  <a:txBody>
                    <a:bodyPr/>
                    <a:lstStyle/>
                    <a:p>
                      <a:r>
                        <a:rPr lang="en-US" sz="2000" b="0" kern="1200" spc="150" dirty="0" smtClean="0">
                          <a:solidFill>
                            <a:srgbClr val="002855"/>
                          </a:solidFill>
                          <a:latin typeface="Gotham" charset="0"/>
                          <a:ea typeface="Gotham" charset="0"/>
                          <a:cs typeface="Gotham" charset="0"/>
                        </a:rPr>
                        <a:t>662,564</a:t>
                      </a:r>
                      <a:endParaRPr lang="en-US" sz="2000" b="0" kern="1200" spc="150" dirty="0">
                        <a:solidFill>
                          <a:srgbClr val="002855"/>
                        </a:solidFill>
                        <a:latin typeface="Gotham" charset="0"/>
                        <a:ea typeface="Gotham" charset="0"/>
                        <a:cs typeface="Gotham" charset="0"/>
                      </a:endParaRPr>
                    </a:p>
                  </a:txBody>
                  <a:tcPr marL="109332" marR="109332">
                    <a:solidFill>
                      <a:schemeClr val="bg2"/>
                    </a:solidFill>
                  </a:tcPr>
                </a:tc>
                <a:tc>
                  <a:txBody>
                    <a:bodyPr/>
                    <a:lstStyle/>
                    <a:p>
                      <a:r>
                        <a:rPr lang="en-US" sz="2000" b="1" kern="1200" spc="150" dirty="0" smtClean="0">
                          <a:solidFill>
                            <a:srgbClr val="002855"/>
                          </a:solidFill>
                          <a:latin typeface="Gotham" charset="0"/>
                          <a:ea typeface="Gotham" charset="0"/>
                          <a:cs typeface="Gotham" charset="0"/>
                        </a:rPr>
                        <a:t>714,442</a:t>
                      </a:r>
                      <a:endParaRPr lang="en-US" sz="2000" b="1" kern="1200" spc="150" dirty="0">
                        <a:solidFill>
                          <a:srgbClr val="002855"/>
                        </a:solidFill>
                        <a:latin typeface="Gotham" charset="0"/>
                        <a:ea typeface="Gotham" charset="0"/>
                        <a:cs typeface="Gotham" charset="0"/>
                      </a:endParaRPr>
                    </a:p>
                  </a:txBody>
                  <a:tcPr marL="109332" marR="109332">
                    <a:solidFill>
                      <a:schemeClr val="bg2"/>
                    </a:solidFill>
                  </a:tcPr>
                </a:tc>
                <a:extLst>
                  <a:ext uri="{0D108BD9-81ED-4DB2-BD59-A6C34878D82A}">
                    <a16:rowId xmlns:a16="http://schemas.microsoft.com/office/drawing/2014/main" xmlns="" val="10001"/>
                  </a:ext>
                </a:extLst>
              </a:tr>
            </a:tbl>
          </a:graphicData>
        </a:graphic>
      </p:graphicFrame>
      <p:graphicFrame>
        <p:nvGraphicFramePr>
          <p:cNvPr id="5" name="Content Placeholder 3"/>
          <p:cNvGraphicFramePr>
            <a:graphicFrameLocks/>
          </p:cNvGraphicFramePr>
          <p:nvPr>
            <p:extLst/>
          </p:nvPr>
        </p:nvGraphicFramePr>
        <p:xfrm>
          <a:off x="4340772" y="3278720"/>
          <a:ext cx="6472540" cy="792480"/>
        </p:xfrm>
        <a:graphic>
          <a:graphicData uri="http://schemas.openxmlformats.org/drawingml/2006/table">
            <a:tbl>
              <a:tblPr firstRow="1" bandRow="1">
                <a:tableStyleId>{7DF18680-E054-41AD-8BC1-D1AEF772440D}</a:tableStyleId>
              </a:tblPr>
              <a:tblGrid>
                <a:gridCol w="1235275">
                  <a:extLst>
                    <a:ext uri="{9D8B030D-6E8A-4147-A177-3AD203B41FA5}">
                      <a16:colId xmlns:a16="http://schemas.microsoft.com/office/drawing/2014/main" xmlns="" val="20000"/>
                    </a:ext>
                  </a:extLst>
                </a:gridCol>
                <a:gridCol w="2328033">
                  <a:extLst>
                    <a:ext uri="{9D8B030D-6E8A-4147-A177-3AD203B41FA5}">
                      <a16:colId xmlns:a16="http://schemas.microsoft.com/office/drawing/2014/main" xmlns="" val="20001"/>
                    </a:ext>
                  </a:extLst>
                </a:gridCol>
                <a:gridCol w="2909232">
                  <a:extLst>
                    <a:ext uri="{9D8B030D-6E8A-4147-A177-3AD203B41FA5}">
                      <a16:colId xmlns:a16="http://schemas.microsoft.com/office/drawing/2014/main" xmlns="" val="20002"/>
                    </a:ext>
                  </a:extLst>
                </a:gridCol>
              </a:tblGrid>
              <a:tr h="346513">
                <a:tc>
                  <a:txBody>
                    <a:bodyPr/>
                    <a:lstStyle/>
                    <a:p>
                      <a:endParaRPr lang="en-US" sz="2000" dirty="0">
                        <a:latin typeface="Gotham Light"/>
                      </a:endParaRPr>
                    </a:p>
                  </a:txBody>
                  <a:tcPr marL="109332" marR="109332">
                    <a:solidFill>
                      <a:srgbClr val="1B3563"/>
                    </a:solidFill>
                  </a:tcPr>
                </a:tc>
                <a:tc>
                  <a:txBody>
                    <a:bodyPr/>
                    <a:lstStyle/>
                    <a:p>
                      <a:r>
                        <a:rPr lang="en-US" sz="2000" b="0" dirty="0" smtClean="0">
                          <a:latin typeface="Gotham Light"/>
                        </a:rPr>
                        <a:t>Examinees 17-18</a:t>
                      </a:r>
                      <a:endParaRPr lang="en-US" sz="2000" b="0" dirty="0">
                        <a:latin typeface="Gotham Light"/>
                      </a:endParaRPr>
                    </a:p>
                  </a:txBody>
                  <a:tcPr marL="109332" marR="109332">
                    <a:solidFill>
                      <a:srgbClr val="1B3563"/>
                    </a:solidFill>
                  </a:tcPr>
                </a:tc>
                <a:tc>
                  <a:txBody>
                    <a:bodyPr/>
                    <a:lstStyle/>
                    <a:p>
                      <a:r>
                        <a:rPr lang="en-US" sz="2000" dirty="0" smtClean="0">
                          <a:latin typeface="Gotham Light"/>
                        </a:rPr>
                        <a:t>Examinees</a:t>
                      </a:r>
                      <a:r>
                        <a:rPr lang="en-US" sz="2000" baseline="0" dirty="0" smtClean="0">
                          <a:latin typeface="Gotham Light"/>
                        </a:rPr>
                        <a:t> </a:t>
                      </a:r>
                      <a:r>
                        <a:rPr lang="en-US" sz="2000" dirty="0" smtClean="0">
                          <a:latin typeface="Gotham Light"/>
                        </a:rPr>
                        <a:t>18-19</a:t>
                      </a:r>
                      <a:endParaRPr lang="en-US" sz="2000" dirty="0">
                        <a:latin typeface="Gotham Light"/>
                      </a:endParaRPr>
                    </a:p>
                  </a:txBody>
                  <a:tcPr marL="109332" marR="109332">
                    <a:solidFill>
                      <a:srgbClr val="1B3563"/>
                    </a:solidFill>
                  </a:tcPr>
                </a:tc>
                <a:extLst>
                  <a:ext uri="{0D108BD9-81ED-4DB2-BD59-A6C34878D82A}">
                    <a16:rowId xmlns:a16="http://schemas.microsoft.com/office/drawing/2014/main" xmlns="" val="10000"/>
                  </a:ext>
                </a:extLst>
              </a:tr>
              <a:tr h="346513">
                <a:tc>
                  <a:txBody>
                    <a:bodyPr/>
                    <a:lstStyle/>
                    <a:p>
                      <a:r>
                        <a:rPr lang="en-US" sz="2000" b="1" kern="1200" spc="150" dirty="0" smtClean="0">
                          <a:solidFill>
                            <a:srgbClr val="002855"/>
                          </a:solidFill>
                          <a:latin typeface="Gotham" charset="0"/>
                          <a:ea typeface="Gotham" charset="0"/>
                          <a:cs typeface="Gotham" charset="0"/>
                        </a:rPr>
                        <a:t>TOTAL</a:t>
                      </a:r>
                      <a:endParaRPr lang="en-US" sz="2000" b="1" kern="1200" spc="150" dirty="0">
                        <a:solidFill>
                          <a:srgbClr val="002855"/>
                        </a:solidFill>
                        <a:latin typeface="Gotham" charset="0"/>
                        <a:ea typeface="Gotham" charset="0"/>
                        <a:cs typeface="Gotham" charset="0"/>
                      </a:endParaRPr>
                    </a:p>
                  </a:txBody>
                  <a:tcPr marL="109332" marR="109332">
                    <a:solidFill>
                      <a:schemeClr val="bg2"/>
                    </a:solidFill>
                  </a:tcPr>
                </a:tc>
                <a:tc>
                  <a:txBody>
                    <a:bodyPr/>
                    <a:lstStyle/>
                    <a:p>
                      <a:r>
                        <a:rPr lang="en-US" sz="2000" b="0" kern="1200" spc="150" dirty="0" smtClean="0">
                          <a:solidFill>
                            <a:srgbClr val="002855"/>
                          </a:solidFill>
                          <a:latin typeface="Gotham" charset="0"/>
                          <a:ea typeface="Gotham" charset="0"/>
                          <a:cs typeface="Gotham" charset="0"/>
                        </a:rPr>
                        <a:t>51,213</a:t>
                      </a:r>
                      <a:endParaRPr lang="en-US" sz="2000" b="0" kern="1200" spc="150" dirty="0">
                        <a:solidFill>
                          <a:srgbClr val="002855"/>
                        </a:solidFill>
                        <a:latin typeface="Gotham" charset="0"/>
                        <a:ea typeface="Gotham" charset="0"/>
                        <a:cs typeface="Gotham" charset="0"/>
                      </a:endParaRPr>
                    </a:p>
                  </a:txBody>
                  <a:tcPr marL="109332" marR="109332">
                    <a:solidFill>
                      <a:schemeClr val="bg2"/>
                    </a:solidFill>
                  </a:tcPr>
                </a:tc>
                <a:tc>
                  <a:txBody>
                    <a:bodyPr/>
                    <a:lstStyle/>
                    <a:p>
                      <a:r>
                        <a:rPr lang="en-US" sz="2000" b="1" kern="1200" spc="150" dirty="0" smtClean="0">
                          <a:solidFill>
                            <a:srgbClr val="002855"/>
                          </a:solidFill>
                          <a:latin typeface="Gotham" charset="0"/>
                          <a:ea typeface="Gotham" charset="0"/>
                          <a:cs typeface="Gotham" charset="0"/>
                        </a:rPr>
                        <a:t>72,474</a:t>
                      </a:r>
                      <a:endParaRPr lang="en-US" sz="2000" b="1" kern="1200" spc="150" dirty="0">
                        <a:solidFill>
                          <a:srgbClr val="002855"/>
                        </a:solidFill>
                        <a:latin typeface="Gotham" charset="0"/>
                        <a:ea typeface="Gotham" charset="0"/>
                        <a:cs typeface="Gotham" charset="0"/>
                      </a:endParaRPr>
                    </a:p>
                  </a:txBody>
                  <a:tcPr marL="109332" marR="109332">
                    <a:solidFill>
                      <a:schemeClr val="bg2"/>
                    </a:solidFill>
                  </a:tcPr>
                </a:tc>
                <a:extLst>
                  <a:ext uri="{0D108BD9-81ED-4DB2-BD59-A6C34878D82A}">
                    <a16:rowId xmlns:a16="http://schemas.microsoft.com/office/drawing/2014/main" xmlns="" val="10001"/>
                  </a:ext>
                </a:extLst>
              </a:tr>
            </a:tbl>
          </a:graphicData>
        </a:graphic>
      </p:graphicFrame>
      <p:sp>
        <p:nvSpPr>
          <p:cNvPr id="6" name="Rectangle 5"/>
          <p:cNvSpPr/>
          <p:nvPr/>
        </p:nvSpPr>
        <p:spPr>
          <a:xfrm>
            <a:off x="931492" y="5015432"/>
            <a:ext cx="7061046" cy="307777"/>
          </a:xfrm>
          <a:prstGeom prst="rect">
            <a:avLst/>
          </a:prstGeom>
        </p:spPr>
        <p:txBody>
          <a:bodyPr wrap="square">
            <a:spAutoFit/>
          </a:bodyPr>
          <a:lstStyle/>
          <a:p>
            <a:pPr>
              <a:defRPr/>
            </a:pPr>
            <a:r>
              <a:rPr lang="en-US" sz="1400" dirty="0" smtClean="0">
                <a:solidFill>
                  <a:prstClr val="black"/>
                </a:solidFill>
                <a:latin typeface="Arial" charset="0"/>
                <a:ea typeface="Arial" charset="0"/>
                <a:cs typeface="Arial" charset="0"/>
              </a:rPr>
              <a:t>*Total </a:t>
            </a:r>
            <a:r>
              <a:rPr lang="en-US" sz="1400" dirty="0">
                <a:solidFill>
                  <a:prstClr val="black"/>
                </a:solidFill>
                <a:latin typeface="Arial" charset="0"/>
                <a:ea typeface="Arial" charset="0"/>
                <a:cs typeface="Arial" charset="0"/>
              </a:rPr>
              <a:t>students as of 30 </a:t>
            </a:r>
            <a:r>
              <a:rPr lang="en-US" sz="1400" dirty="0" smtClean="0">
                <a:solidFill>
                  <a:prstClr val="black"/>
                </a:solidFill>
                <a:latin typeface="Arial" charset="0"/>
                <a:ea typeface="Arial" charset="0"/>
                <a:cs typeface="Arial" charset="0"/>
              </a:rPr>
              <a:t>June each year.  </a:t>
            </a:r>
            <a:endParaRPr lang="en-US" sz="140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270370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809845" y="5664929"/>
            <a:ext cx="7727429" cy="841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400" dirty="0" smtClean="0">
                <a:solidFill>
                  <a:prstClr val="black"/>
                </a:solidFill>
                <a:latin typeface="Arial" charset="0"/>
                <a:ea typeface="Arial" charset="0"/>
                <a:cs typeface="Arial" charset="0"/>
              </a:rPr>
              <a:t>Total </a:t>
            </a:r>
            <a:r>
              <a:rPr lang="en-US" sz="1400" dirty="0">
                <a:solidFill>
                  <a:prstClr val="black"/>
                </a:solidFill>
                <a:latin typeface="Arial" charset="0"/>
                <a:ea typeface="Arial" charset="0"/>
                <a:cs typeface="Arial" charset="0"/>
              </a:rPr>
              <a:t>students as of 30 </a:t>
            </a:r>
            <a:r>
              <a:rPr lang="en-US" sz="1400" dirty="0" smtClean="0">
                <a:solidFill>
                  <a:prstClr val="black"/>
                </a:solidFill>
                <a:latin typeface="Arial" charset="0"/>
                <a:ea typeface="Arial" charset="0"/>
                <a:cs typeface="Arial" charset="0"/>
              </a:rPr>
              <a:t>June each year.  </a:t>
            </a:r>
            <a:endParaRPr lang="en-US" sz="1400" dirty="0">
              <a:solidFill>
                <a:prstClr val="black"/>
              </a:solidFill>
              <a:latin typeface="Arial" charset="0"/>
              <a:ea typeface="Arial" charset="0"/>
              <a:cs typeface="Arial"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150207917"/>
              </p:ext>
            </p:extLst>
          </p:nvPr>
        </p:nvGraphicFramePr>
        <p:xfrm>
          <a:off x="809845" y="1549187"/>
          <a:ext cx="3981963" cy="3474720"/>
        </p:xfrm>
        <a:graphic>
          <a:graphicData uri="http://schemas.openxmlformats.org/drawingml/2006/table">
            <a:tbl>
              <a:tblPr firstRow="1" bandRow="1">
                <a:tableStyleId>{5C22544A-7EE6-4342-B048-85BDC9FD1C3A}</a:tableStyleId>
              </a:tblPr>
              <a:tblGrid>
                <a:gridCol w="1132485"/>
                <a:gridCol w="2849478"/>
              </a:tblGrid>
              <a:tr h="552352">
                <a:tc>
                  <a:txBody>
                    <a:bodyPr/>
                    <a:lstStyle/>
                    <a:p>
                      <a:r>
                        <a:rPr lang="en-US" sz="2000" b="0" kern="1200" spc="150" dirty="0" smtClean="0">
                          <a:solidFill>
                            <a:schemeClr val="bg1"/>
                          </a:solidFill>
                          <a:latin typeface="Gotham" charset="0"/>
                          <a:ea typeface="Gotham" charset="0"/>
                          <a:cs typeface="Gotham" charset="0"/>
                        </a:rPr>
                        <a:t>Year</a:t>
                      </a:r>
                      <a:r>
                        <a:rPr lang="en-US" sz="2000" b="1" kern="1200" spc="150" dirty="0" smtClean="0">
                          <a:solidFill>
                            <a:schemeClr val="bg1"/>
                          </a:solidFill>
                          <a:latin typeface="Gotham" charset="0"/>
                          <a:ea typeface="Gotham" charset="0"/>
                          <a:cs typeface="Gotham" charset="0"/>
                        </a:rPr>
                        <a:t>*</a:t>
                      </a:r>
                      <a:endParaRPr lang="en-US" sz="2000" b="1"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2000" b="1" kern="1200" spc="150" dirty="0" smtClean="0">
                          <a:solidFill>
                            <a:schemeClr val="bg1"/>
                          </a:solidFill>
                          <a:latin typeface="Gotham" charset="0"/>
                          <a:ea typeface="Gotham" charset="0"/>
                          <a:cs typeface="Gotham" charset="0"/>
                        </a:rPr>
                        <a:t>Leads Provided to</a:t>
                      </a:r>
                      <a:r>
                        <a:rPr lang="en-US" sz="2000" b="1" kern="1200" spc="150" baseline="0" dirty="0" smtClean="0">
                          <a:solidFill>
                            <a:schemeClr val="bg1"/>
                          </a:solidFill>
                          <a:latin typeface="Gotham" charset="0"/>
                          <a:ea typeface="Gotham" charset="0"/>
                          <a:cs typeface="Gotham" charset="0"/>
                        </a:rPr>
                        <a:t> Military Services</a:t>
                      </a:r>
                      <a:endParaRPr lang="en-US" sz="2000" b="1" kern="1200" spc="150" dirty="0">
                        <a:solidFill>
                          <a:schemeClr val="bg1"/>
                        </a:solidFill>
                        <a:latin typeface="Gotham" charset="0"/>
                        <a:ea typeface="Gotham" charset="0"/>
                        <a:cs typeface="Gotham" charset="0"/>
                      </a:endParaRPr>
                    </a:p>
                  </a:txBody>
                  <a:tcPr>
                    <a:solidFill>
                      <a:srgbClr val="1B3563"/>
                    </a:solidFill>
                  </a:tcPr>
                </a:tc>
              </a:tr>
              <a:tr h="320014">
                <a:tc>
                  <a:txBody>
                    <a:bodyPr/>
                    <a:lstStyle/>
                    <a:p>
                      <a:r>
                        <a:rPr lang="en-US" sz="2000" b="0" kern="1200" spc="150" dirty="0" smtClean="0">
                          <a:solidFill>
                            <a:srgbClr val="002855"/>
                          </a:solidFill>
                          <a:latin typeface="Gotham" charset="0"/>
                          <a:ea typeface="Gotham" charset="0"/>
                          <a:cs typeface="Gotham" charset="0"/>
                        </a:rPr>
                        <a:t>2014</a:t>
                      </a:r>
                      <a:endParaRPr lang="en-US" sz="2000" b="0" kern="1200" spc="150" dirty="0">
                        <a:solidFill>
                          <a:srgbClr val="002855"/>
                        </a:solidFill>
                        <a:latin typeface="Gotham" charset="0"/>
                        <a:ea typeface="Gotham" charset="0"/>
                        <a:cs typeface="Gotham" charset="0"/>
                      </a:endParaRPr>
                    </a:p>
                  </a:txBody>
                  <a:tcPr>
                    <a:noFill/>
                  </a:tcPr>
                </a:tc>
                <a:tc>
                  <a:txBody>
                    <a:bodyPr/>
                    <a:lstStyle/>
                    <a:p>
                      <a:pPr algn="l"/>
                      <a:r>
                        <a:rPr lang="en-US" sz="2000" b="0" kern="1200" spc="150" dirty="0" smtClean="0">
                          <a:solidFill>
                            <a:srgbClr val="002855"/>
                          </a:solidFill>
                          <a:latin typeface="Gotham" charset="0"/>
                          <a:ea typeface="Gotham" charset="0"/>
                          <a:cs typeface="Gotham" charset="0"/>
                        </a:rPr>
                        <a:t>492,419</a:t>
                      </a:r>
                      <a:endParaRPr lang="en-US" sz="2000" b="0" kern="1200" spc="150" dirty="0">
                        <a:solidFill>
                          <a:srgbClr val="002855"/>
                        </a:solidFill>
                        <a:latin typeface="Gotham" charset="0"/>
                        <a:ea typeface="Gotham" charset="0"/>
                        <a:cs typeface="Gotham" charset="0"/>
                      </a:endParaRPr>
                    </a:p>
                  </a:txBody>
                  <a:tcPr>
                    <a:noFill/>
                  </a:tcPr>
                </a:tc>
              </a:tr>
              <a:tr h="320014">
                <a:tc>
                  <a:txBody>
                    <a:bodyPr/>
                    <a:lstStyle/>
                    <a:p>
                      <a:r>
                        <a:rPr lang="en-US" sz="2000" b="0" kern="1200" spc="150" dirty="0" smtClean="0">
                          <a:solidFill>
                            <a:srgbClr val="002855"/>
                          </a:solidFill>
                          <a:latin typeface="Gotham" charset="0"/>
                          <a:ea typeface="Gotham" charset="0"/>
                          <a:cs typeface="Gotham" charset="0"/>
                        </a:rPr>
                        <a:t>2015</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algn="l"/>
                      <a:r>
                        <a:rPr lang="en-US" sz="2000" b="0" kern="1200" spc="150" dirty="0" smtClean="0">
                          <a:solidFill>
                            <a:srgbClr val="002855"/>
                          </a:solidFill>
                          <a:latin typeface="Gotham" charset="0"/>
                          <a:ea typeface="Gotham" charset="0"/>
                          <a:cs typeface="Gotham" charset="0"/>
                        </a:rPr>
                        <a:t>470,229</a:t>
                      </a:r>
                      <a:endParaRPr lang="en-US" sz="2000" b="0" kern="1200" spc="150" dirty="0">
                        <a:solidFill>
                          <a:srgbClr val="002855"/>
                        </a:solidFill>
                        <a:latin typeface="Gotham" charset="0"/>
                        <a:ea typeface="Gotham" charset="0"/>
                        <a:cs typeface="Gotham" charset="0"/>
                      </a:endParaRPr>
                    </a:p>
                  </a:txBody>
                  <a:tcPr>
                    <a:solidFill>
                      <a:srgbClr val="E7E7E7"/>
                    </a:solidFill>
                  </a:tcPr>
                </a:tc>
              </a:tr>
              <a:tr h="320014">
                <a:tc>
                  <a:txBody>
                    <a:bodyPr/>
                    <a:lstStyle/>
                    <a:p>
                      <a:r>
                        <a:rPr lang="en-US" sz="2000" b="0" kern="1200" spc="150" dirty="0" smtClean="0">
                          <a:solidFill>
                            <a:srgbClr val="002855"/>
                          </a:solidFill>
                          <a:latin typeface="Gotham" charset="0"/>
                          <a:ea typeface="Gotham" charset="0"/>
                          <a:cs typeface="Gotham" charset="0"/>
                        </a:rPr>
                        <a:t>2016</a:t>
                      </a:r>
                      <a:endParaRPr lang="en-US" sz="2000" b="0" kern="1200" spc="150" dirty="0">
                        <a:solidFill>
                          <a:srgbClr val="002855"/>
                        </a:solidFill>
                        <a:latin typeface="Gotham" charset="0"/>
                        <a:ea typeface="Gotham" charset="0"/>
                        <a:cs typeface="Gotham" charset="0"/>
                      </a:endParaRPr>
                    </a:p>
                  </a:txBody>
                  <a:tcPr>
                    <a:noFill/>
                  </a:tcPr>
                </a:tc>
                <a:tc>
                  <a:txBody>
                    <a:bodyPr/>
                    <a:lstStyle/>
                    <a:p>
                      <a:pPr algn="l"/>
                      <a:r>
                        <a:rPr lang="en-US" sz="2000" b="0" kern="1200" spc="150" dirty="0" smtClean="0">
                          <a:solidFill>
                            <a:srgbClr val="002855"/>
                          </a:solidFill>
                          <a:latin typeface="Gotham" charset="0"/>
                          <a:ea typeface="Gotham" charset="0"/>
                          <a:cs typeface="Gotham" charset="0"/>
                        </a:rPr>
                        <a:t>478,196</a:t>
                      </a:r>
                      <a:endParaRPr lang="en-US" sz="2000" b="0" kern="1200" spc="150" dirty="0">
                        <a:solidFill>
                          <a:srgbClr val="002855"/>
                        </a:solidFill>
                        <a:latin typeface="Gotham" charset="0"/>
                        <a:ea typeface="Gotham" charset="0"/>
                        <a:cs typeface="Gotham" charset="0"/>
                      </a:endParaRPr>
                    </a:p>
                  </a:txBody>
                  <a:tcPr>
                    <a:noFill/>
                  </a:tcPr>
                </a:tc>
              </a:tr>
              <a:tr h="320014">
                <a:tc>
                  <a:txBody>
                    <a:bodyPr/>
                    <a:lstStyle/>
                    <a:p>
                      <a:r>
                        <a:rPr lang="en-US" sz="2000" b="0" kern="1200" spc="150" dirty="0" smtClean="0">
                          <a:solidFill>
                            <a:srgbClr val="002855"/>
                          </a:solidFill>
                          <a:latin typeface="Gotham" charset="0"/>
                          <a:ea typeface="Gotham" charset="0"/>
                          <a:cs typeface="Gotham" charset="0"/>
                        </a:rPr>
                        <a:t>2017</a:t>
                      </a:r>
                      <a:endParaRPr lang="en-US" sz="2000" b="0" kern="1200" spc="150" dirty="0">
                        <a:solidFill>
                          <a:srgbClr val="002855"/>
                        </a:solidFill>
                        <a:latin typeface="Gotham" charset="0"/>
                        <a:ea typeface="Gotham" charset="0"/>
                        <a:cs typeface="Gotham" charset="0"/>
                      </a:endParaRPr>
                    </a:p>
                  </a:txBody>
                  <a:tcPr>
                    <a:solidFill>
                      <a:srgbClr val="E7E7E7"/>
                    </a:solidFill>
                  </a:tcPr>
                </a:tc>
                <a:tc>
                  <a:txBody>
                    <a:bodyPr/>
                    <a:lstStyle/>
                    <a:p>
                      <a:pPr algn="l"/>
                      <a:r>
                        <a:rPr lang="en-US" sz="2000" b="0" kern="1200" spc="150" dirty="0" smtClean="0">
                          <a:solidFill>
                            <a:srgbClr val="002855"/>
                          </a:solidFill>
                          <a:latin typeface="Gotham" charset="0"/>
                          <a:ea typeface="Gotham" charset="0"/>
                          <a:cs typeface="Gotham" charset="0"/>
                        </a:rPr>
                        <a:t>440,542</a:t>
                      </a:r>
                      <a:endParaRPr lang="en-US" sz="2000" b="0" kern="1200" spc="150" dirty="0">
                        <a:solidFill>
                          <a:srgbClr val="002855"/>
                        </a:solidFill>
                        <a:latin typeface="Gotham" charset="0"/>
                        <a:ea typeface="Gotham" charset="0"/>
                        <a:cs typeface="Gotham" charset="0"/>
                      </a:endParaRPr>
                    </a:p>
                  </a:txBody>
                  <a:tcPr>
                    <a:solidFill>
                      <a:srgbClr val="E7E7E7"/>
                    </a:solidFill>
                  </a:tcPr>
                </a:tc>
              </a:tr>
              <a:tr h="320014">
                <a:tc>
                  <a:txBody>
                    <a:bodyPr/>
                    <a:lstStyle/>
                    <a:p>
                      <a:r>
                        <a:rPr lang="en-US" sz="2000" b="0" kern="1200" spc="150" dirty="0" smtClean="0">
                          <a:solidFill>
                            <a:srgbClr val="002855"/>
                          </a:solidFill>
                          <a:latin typeface="Gotham" charset="0"/>
                          <a:ea typeface="Gotham" charset="0"/>
                          <a:cs typeface="Gotham" charset="0"/>
                        </a:rPr>
                        <a:t>2018</a:t>
                      </a:r>
                      <a:endParaRPr lang="en-US" sz="2000" b="0" kern="1200" spc="150" dirty="0">
                        <a:solidFill>
                          <a:srgbClr val="002855"/>
                        </a:solidFill>
                        <a:latin typeface="Gotham" charset="0"/>
                        <a:ea typeface="Gotham" charset="0"/>
                        <a:cs typeface="Gotham" charset="0"/>
                      </a:endParaRPr>
                    </a:p>
                  </a:txBody>
                  <a:tcPr>
                    <a:noFill/>
                  </a:tcPr>
                </a:tc>
                <a:tc>
                  <a:txBody>
                    <a:bodyPr/>
                    <a:lstStyle/>
                    <a:p>
                      <a:pPr algn="l"/>
                      <a:r>
                        <a:rPr lang="en-US" sz="2000" b="0" kern="1200" spc="150" dirty="0" smtClean="0">
                          <a:solidFill>
                            <a:srgbClr val="002855"/>
                          </a:solidFill>
                          <a:latin typeface="Gotham" charset="0"/>
                          <a:ea typeface="Gotham" charset="0"/>
                          <a:cs typeface="Gotham" charset="0"/>
                        </a:rPr>
                        <a:t>433,317</a:t>
                      </a:r>
                    </a:p>
                  </a:txBody>
                  <a:tcPr>
                    <a:noFill/>
                  </a:tcPr>
                </a:tc>
              </a:tr>
              <a:tr h="320014">
                <a:tc>
                  <a:txBody>
                    <a:bodyPr/>
                    <a:lstStyle/>
                    <a:p>
                      <a:r>
                        <a:rPr lang="en-US" sz="2000" b="1" kern="1200" spc="150" dirty="0" smtClean="0">
                          <a:solidFill>
                            <a:srgbClr val="002855"/>
                          </a:solidFill>
                          <a:latin typeface="Gotham" charset="0"/>
                          <a:ea typeface="Gotham" charset="0"/>
                          <a:cs typeface="Gotham" charset="0"/>
                        </a:rPr>
                        <a:t>2019</a:t>
                      </a:r>
                      <a:endParaRPr lang="en-US" sz="2000" b="1" kern="1200" spc="150" dirty="0">
                        <a:solidFill>
                          <a:srgbClr val="002855"/>
                        </a:solidFill>
                        <a:latin typeface="Gotham" charset="0"/>
                        <a:ea typeface="Gotham" charset="0"/>
                        <a:cs typeface="Gotham" charset="0"/>
                      </a:endParaRPr>
                    </a:p>
                  </a:txBody>
                  <a:tcPr>
                    <a:solidFill>
                      <a:schemeClr val="bg1">
                        <a:lumMod val="85000"/>
                      </a:schemeClr>
                    </a:solidFill>
                  </a:tcPr>
                </a:tc>
                <a:tc>
                  <a:txBody>
                    <a:bodyPr/>
                    <a:lstStyle/>
                    <a:p>
                      <a:pPr algn="l"/>
                      <a:r>
                        <a:rPr lang="en-US" sz="1800" b="0" i="0" kern="1200" dirty="0" smtClean="0">
                          <a:solidFill>
                            <a:schemeClr val="dk1"/>
                          </a:solidFill>
                          <a:effectLst/>
                          <a:latin typeface="+mn-lt"/>
                          <a:ea typeface="+mn-ea"/>
                          <a:cs typeface="+mn-cs"/>
                        </a:rPr>
                        <a:t> </a:t>
                      </a:r>
                      <a:r>
                        <a:rPr lang="en-US" sz="2000" b="1" kern="1200" spc="150" dirty="0" smtClean="0">
                          <a:solidFill>
                            <a:srgbClr val="002855"/>
                          </a:solidFill>
                          <a:latin typeface="Gotham" charset="0"/>
                          <a:ea typeface="Gotham" charset="0"/>
                          <a:cs typeface="Gotham" charset="0"/>
                        </a:rPr>
                        <a:t>468,003</a:t>
                      </a:r>
                    </a:p>
                  </a:txBody>
                  <a:tcPr>
                    <a:solidFill>
                      <a:schemeClr val="bg1">
                        <a:lumMod val="85000"/>
                      </a:schemeClr>
                    </a:solidFill>
                  </a:tcPr>
                </a:tc>
              </a:tr>
              <a:tr h="320014">
                <a:tc>
                  <a:txBody>
                    <a:bodyPr/>
                    <a:lstStyle/>
                    <a:p>
                      <a:endParaRPr lang="en-US" sz="2000" b="0" kern="1200" spc="150" dirty="0">
                        <a:solidFill>
                          <a:srgbClr val="002855"/>
                        </a:solidFill>
                        <a:latin typeface="Gotham" charset="0"/>
                        <a:ea typeface="Gotham" charset="0"/>
                        <a:cs typeface="Gotham" charset="0"/>
                      </a:endParaRPr>
                    </a:p>
                  </a:txBody>
                  <a:tcPr>
                    <a:noFill/>
                  </a:tcPr>
                </a:tc>
                <a:tc>
                  <a:txBody>
                    <a:bodyPr/>
                    <a:lstStyle/>
                    <a:p>
                      <a:pPr algn="l"/>
                      <a:endParaRPr lang="en-US" sz="2000" b="0" kern="1200" spc="150" dirty="0" smtClean="0">
                        <a:solidFill>
                          <a:srgbClr val="002855"/>
                        </a:solidFill>
                        <a:latin typeface="Gotham" charset="0"/>
                        <a:ea typeface="Gotham" charset="0"/>
                        <a:cs typeface="Gotham" charset="0"/>
                      </a:endParaRPr>
                    </a:p>
                  </a:txBody>
                  <a:tcPr>
                    <a:noFill/>
                  </a:tcPr>
                </a:tc>
              </a:tr>
            </a:tbl>
          </a:graphicData>
        </a:graphic>
      </p:graphicFrame>
      <p:sp>
        <p:nvSpPr>
          <p:cNvPr id="2" name="Title 1"/>
          <p:cNvSpPr>
            <a:spLocks noGrp="1"/>
          </p:cNvSpPr>
          <p:nvPr>
            <p:ph type="title"/>
          </p:nvPr>
        </p:nvSpPr>
        <p:spPr/>
        <p:txBody>
          <a:bodyPr/>
          <a:lstStyle/>
          <a:p>
            <a:r>
              <a:rPr lang="en-US" spc="150" dirty="0" smtClean="0">
                <a:solidFill>
                  <a:srgbClr val="1B3563"/>
                </a:solidFill>
                <a:latin typeface="Gotham" charset="0"/>
                <a:ea typeface="Gotham" charset="0"/>
                <a:cs typeface="Gotham" charset="0"/>
              </a:rPr>
              <a:t>Leads and Options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41725506"/>
              </p:ext>
            </p:extLst>
          </p:nvPr>
        </p:nvGraphicFramePr>
        <p:xfrm>
          <a:off x="5200235" y="1549187"/>
          <a:ext cx="5745137" cy="4255646"/>
        </p:xfrm>
        <a:graphic>
          <a:graphicData uri="http://schemas.openxmlformats.org/drawingml/2006/table">
            <a:tbl>
              <a:tblPr firstRow="1" bandRow="1">
                <a:tableStyleId>{5C22544A-7EE6-4342-B048-85BDC9FD1C3A}</a:tableStyleId>
              </a:tblPr>
              <a:tblGrid>
                <a:gridCol w="1175238"/>
                <a:gridCol w="4569899"/>
              </a:tblGrid>
              <a:tr h="552352">
                <a:tc>
                  <a:txBody>
                    <a:bodyPr/>
                    <a:lstStyle/>
                    <a:p>
                      <a:r>
                        <a:rPr lang="en-US" sz="2000" b="0" kern="1200" spc="150" dirty="0" smtClean="0">
                          <a:solidFill>
                            <a:schemeClr val="bg1"/>
                          </a:solidFill>
                          <a:latin typeface="Gotham" charset="0"/>
                          <a:ea typeface="Gotham" charset="0"/>
                          <a:cs typeface="Gotham" charset="0"/>
                        </a:rPr>
                        <a:t>Option</a:t>
                      </a:r>
                      <a:endParaRPr lang="en-US" sz="2000" b="0" kern="1200" spc="150" dirty="0">
                        <a:solidFill>
                          <a:schemeClr val="bg1"/>
                        </a:solidFill>
                        <a:latin typeface="Gotham" charset="0"/>
                        <a:ea typeface="Gotham" charset="0"/>
                        <a:cs typeface="Gotham" charset="0"/>
                      </a:endParaRPr>
                    </a:p>
                  </a:txBody>
                  <a:tcPr>
                    <a:solidFill>
                      <a:srgbClr val="1B3563"/>
                    </a:solidFill>
                  </a:tcPr>
                </a:tc>
                <a:tc>
                  <a:txBody>
                    <a:bodyPr/>
                    <a:lstStyle/>
                    <a:p>
                      <a:r>
                        <a:rPr lang="en-US" sz="2000" b="1" kern="1200" spc="150" dirty="0" smtClean="0">
                          <a:solidFill>
                            <a:schemeClr val="bg1"/>
                          </a:solidFill>
                          <a:latin typeface="Gotham" charset="0"/>
                          <a:ea typeface="Gotham" charset="0"/>
                          <a:cs typeface="Gotham" charset="0"/>
                        </a:rPr>
                        <a:t>Results to Recruiting Services</a:t>
                      </a:r>
                      <a:endParaRPr lang="en-US" sz="2000" b="1" kern="1200" spc="150" dirty="0">
                        <a:solidFill>
                          <a:schemeClr val="bg1"/>
                        </a:solidFill>
                        <a:latin typeface="Gotham" charset="0"/>
                        <a:ea typeface="Gotham" charset="0"/>
                        <a:cs typeface="Gotham" charset="0"/>
                      </a:endParaRPr>
                    </a:p>
                  </a:txBody>
                  <a:tcPr>
                    <a:solidFill>
                      <a:srgbClr val="1B3563"/>
                    </a:solidFill>
                  </a:tcPr>
                </a:tc>
              </a:tr>
              <a:tr h="320014">
                <a:tc>
                  <a:txBody>
                    <a:bodyPr/>
                    <a:lstStyle/>
                    <a:p>
                      <a:r>
                        <a:rPr lang="en-US" sz="1000" b="0" kern="1200" spc="150" dirty="0" smtClean="0">
                          <a:solidFill>
                            <a:srgbClr val="002855"/>
                          </a:solidFill>
                          <a:latin typeface="Gotham" charset="0"/>
                          <a:ea typeface="Gotham" charset="0"/>
                          <a:cs typeface="Gotham" charset="0"/>
                        </a:rPr>
                        <a:t>1</a:t>
                      </a:r>
                      <a:endParaRPr lang="en-US" sz="1000" b="0" kern="1200" spc="150" dirty="0">
                        <a:solidFill>
                          <a:srgbClr val="002855"/>
                        </a:solidFill>
                        <a:latin typeface="Gotham" charset="0"/>
                        <a:ea typeface="Gotham" charset="0"/>
                        <a:cs typeface="Gotham" charset="0"/>
                      </a:endParaRPr>
                    </a:p>
                  </a:txBody>
                  <a:tcPr>
                    <a:noFill/>
                  </a:tcPr>
                </a:tc>
                <a:tc>
                  <a:txBody>
                    <a:bodyPr/>
                    <a:lstStyle/>
                    <a:p>
                      <a:pPr algn="l"/>
                      <a:r>
                        <a:rPr lang="en-US" sz="1000" b="0" kern="1200" spc="150" dirty="0" smtClean="0">
                          <a:solidFill>
                            <a:srgbClr val="002855"/>
                          </a:solidFill>
                          <a:latin typeface="Gotham" charset="0"/>
                          <a:ea typeface="Gotham" charset="0"/>
                          <a:cs typeface="Gotham" charset="0"/>
                        </a:rPr>
                        <a:t>7 days after test scores are mailed</a:t>
                      </a:r>
                      <a:endParaRPr lang="en-US" sz="1000" b="0" kern="1200" spc="150" dirty="0">
                        <a:solidFill>
                          <a:srgbClr val="002855"/>
                        </a:solidFill>
                        <a:latin typeface="Gotham" charset="0"/>
                        <a:ea typeface="Gotham" charset="0"/>
                        <a:cs typeface="Gotham" charset="0"/>
                      </a:endParaRPr>
                    </a:p>
                  </a:txBody>
                  <a:tcPr>
                    <a:noFill/>
                  </a:tcPr>
                </a:tc>
              </a:tr>
              <a:tr h="320014">
                <a:tc>
                  <a:txBody>
                    <a:bodyPr/>
                    <a:lstStyle/>
                    <a:p>
                      <a:r>
                        <a:rPr lang="en-US" sz="1000" b="0" kern="1200" spc="150" dirty="0" smtClean="0">
                          <a:solidFill>
                            <a:srgbClr val="002855"/>
                          </a:solidFill>
                          <a:latin typeface="Gotham" charset="0"/>
                          <a:ea typeface="Gotham" charset="0"/>
                          <a:cs typeface="Gotham" charset="0"/>
                        </a:rPr>
                        <a:t>2</a:t>
                      </a:r>
                      <a:endParaRPr lang="en-US" sz="1000" b="0" kern="1200" spc="150" dirty="0">
                        <a:solidFill>
                          <a:srgbClr val="002855"/>
                        </a:solidFill>
                        <a:latin typeface="Gotham" charset="0"/>
                        <a:ea typeface="Gotham" charset="0"/>
                        <a:cs typeface="Gotham" charset="0"/>
                      </a:endParaRPr>
                    </a:p>
                  </a:txBody>
                  <a:tcPr>
                    <a:solidFill>
                      <a:srgbClr val="E7E7E7"/>
                    </a:solidFill>
                  </a:tcPr>
                </a:tc>
                <a:tc>
                  <a:txBody>
                    <a:bodyPr/>
                    <a:lstStyle/>
                    <a:p>
                      <a:pPr algn="l"/>
                      <a:r>
                        <a:rPr lang="en-US" sz="1000" b="0" kern="1200" spc="150" dirty="0" smtClean="0">
                          <a:solidFill>
                            <a:srgbClr val="002855"/>
                          </a:solidFill>
                          <a:latin typeface="Gotham" charset="0"/>
                          <a:ea typeface="Gotham" charset="0"/>
                          <a:cs typeface="Gotham" charset="0"/>
                        </a:rPr>
                        <a:t>60 days after test scores are mailed.  </a:t>
                      </a:r>
                    </a:p>
                    <a:p>
                      <a:pPr algn="l"/>
                      <a:r>
                        <a:rPr lang="en-US" sz="1000" b="0" kern="1200" spc="150" dirty="0" smtClean="0">
                          <a:solidFill>
                            <a:srgbClr val="002855"/>
                          </a:solidFill>
                          <a:latin typeface="Gotham" charset="0"/>
                          <a:ea typeface="Gotham" charset="0"/>
                          <a:cs typeface="Gotham" charset="0"/>
                        </a:rPr>
                        <a:t>No contact prior</a:t>
                      </a:r>
                      <a:r>
                        <a:rPr lang="en-US" sz="1000" b="0" kern="1200" spc="150" baseline="0" dirty="0" smtClean="0">
                          <a:solidFill>
                            <a:srgbClr val="002855"/>
                          </a:solidFill>
                          <a:latin typeface="Gotham" charset="0"/>
                          <a:ea typeface="Gotham" charset="0"/>
                          <a:cs typeface="Gotham" charset="0"/>
                        </a:rPr>
                        <a:t> to that time.</a:t>
                      </a:r>
                      <a:endParaRPr lang="en-US" sz="1000" b="0" kern="1200" spc="150" dirty="0">
                        <a:solidFill>
                          <a:srgbClr val="002855"/>
                        </a:solidFill>
                        <a:latin typeface="Gotham" charset="0"/>
                        <a:ea typeface="Gotham" charset="0"/>
                        <a:cs typeface="Gotham" charset="0"/>
                      </a:endParaRPr>
                    </a:p>
                  </a:txBody>
                  <a:tcPr>
                    <a:solidFill>
                      <a:srgbClr val="E7E7E7"/>
                    </a:solidFill>
                  </a:tcPr>
                </a:tc>
              </a:tr>
              <a:tr h="320014">
                <a:tc>
                  <a:txBody>
                    <a:bodyPr/>
                    <a:lstStyle/>
                    <a:p>
                      <a:r>
                        <a:rPr lang="en-US" sz="1000" b="0" kern="1200" spc="150" dirty="0" smtClean="0">
                          <a:solidFill>
                            <a:srgbClr val="002855"/>
                          </a:solidFill>
                          <a:latin typeface="Gotham" charset="0"/>
                          <a:ea typeface="Gotham" charset="0"/>
                          <a:cs typeface="Gotham" charset="0"/>
                        </a:rPr>
                        <a:t>3</a:t>
                      </a:r>
                      <a:endParaRPr lang="en-US" sz="1000" b="0" kern="1200" spc="150" dirty="0">
                        <a:solidFill>
                          <a:srgbClr val="002855"/>
                        </a:solidFill>
                        <a:latin typeface="Gotham" charset="0"/>
                        <a:ea typeface="Gotham" charset="0"/>
                        <a:cs typeface="Gotham"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spc="150" dirty="0" smtClean="0">
                          <a:solidFill>
                            <a:srgbClr val="002855"/>
                          </a:solidFill>
                          <a:latin typeface="Gotham" charset="0"/>
                          <a:ea typeface="Gotham" charset="0"/>
                          <a:cs typeface="Gotham" charset="0"/>
                        </a:rPr>
                        <a:t>90 days after test scores are mailed.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spc="150" dirty="0" smtClean="0">
                          <a:solidFill>
                            <a:srgbClr val="002855"/>
                          </a:solidFill>
                          <a:latin typeface="Gotham" charset="0"/>
                          <a:ea typeface="Gotham" charset="0"/>
                          <a:cs typeface="Gotham" charset="0"/>
                        </a:rPr>
                        <a:t>No contact prior</a:t>
                      </a:r>
                      <a:r>
                        <a:rPr lang="en-US" sz="1000" b="0" kern="1200" spc="150" baseline="0" dirty="0" smtClean="0">
                          <a:solidFill>
                            <a:srgbClr val="002855"/>
                          </a:solidFill>
                          <a:latin typeface="Gotham" charset="0"/>
                          <a:ea typeface="Gotham" charset="0"/>
                          <a:cs typeface="Gotham" charset="0"/>
                        </a:rPr>
                        <a:t> to that time.</a:t>
                      </a:r>
                      <a:endParaRPr lang="en-US" sz="1000" b="0" kern="1200" spc="150" dirty="0" smtClean="0">
                        <a:solidFill>
                          <a:srgbClr val="002855"/>
                        </a:solidFill>
                        <a:latin typeface="Gotham" charset="0"/>
                        <a:ea typeface="Gotham" charset="0"/>
                        <a:cs typeface="Gotham" charset="0"/>
                      </a:endParaRPr>
                    </a:p>
                  </a:txBody>
                  <a:tcPr>
                    <a:noFill/>
                  </a:tcPr>
                </a:tc>
              </a:tr>
              <a:tr h="320014">
                <a:tc>
                  <a:txBody>
                    <a:bodyPr/>
                    <a:lstStyle/>
                    <a:p>
                      <a:r>
                        <a:rPr lang="en-US" sz="1000" b="0" kern="1200" spc="150" dirty="0" smtClean="0">
                          <a:solidFill>
                            <a:srgbClr val="002855"/>
                          </a:solidFill>
                          <a:latin typeface="Gotham" charset="0"/>
                          <a:ea typeface="Gotham" charset="0"/>
                          <a:cs typeface="Gotham" charset="0"/>
                        </a:rPr>
                        <a:t>4</a:t>
                      </a:r>
                      <a:endParaRPr lang="en-US" sz="1000" b="0" kern="1200" spc="150" dirty="0">
                        <a:solidFill>
                          <a:srgbClr val="002855"/>
                        </a:solidFill>
                        <a:latin typeface="Gotham" charset="0"/>
                        <a:ea typeface="Gotham" charset="0"/>
                        <a:cs typeface="Gotham" charset="0"/>
                      </a:endParaRPr>
                    </a:p>
                  </a:txBody>
                  <a:tcPr>
                    <a:solidFill>
                      <a:srgbClr val="E7E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spc="150" dirty="0" smtClean="0">
                          <a:solidFill>
                            <a:srgbClr val="002855"/>
                          </a:solidFill>
                          <a:latin typeface="Gotham" charset="0"/>
                          <a:ea typeface="Gotham" charset="0"/>
                          <a:cs typeface="Gotham" charset="0"/>
                        </a:rPr>
                        <a:t>120 days after test scores are mailed.  No contact prior</a:t>
                      </a:r>
                      <a:r>
                        <a:rPr lang="en-US" sz="1000" b="0" kern="1200" spc="150" baseline="0" dirty="0" smtClean="0">
                          <a:solidFill>
                            <a:srgbClr val="002855"/>
                          </a:solidFill>
                          <a:latin typeface="Gotham" charset="0"/>
                          <a:ea typeface="Gotham" charset="0"/>
                          <a:cs typeface="Gotham" charset="0"/>
                        </a:rPr>
                        <a:t> to that time.</a:t>
                      </a:r>
                      <a:endParaRPr lang="en-US" sz="1000" b="0" kern="1200" spc="150" dirty="0" smtClean="0">
                        <a:solidFill>
                          <a:srgbClr val="002855"/>
                        </a:solidFill>
                        <a:latin typeface="Gotham" charset="0"/>
                        <a:ea typeface="Gotham" charset="0"/>
                        <a:cs typeface="Gotham" charset="0"/>
                      </a:endParaRPr>
                    </a:p>
                  </a:txBody>
                  <a:tcPr>
                    <a:solidFill>
                      <a:srgbClr val="E7E7E7"/>
                    </a:solidFill>
                  </a:tcPr>
                </a:tc>
              </a:tr>
              <a:tr h="320014">
                <a:tc>
                  <a:txBody>
                    <a:bodyPr/>
                    <a:lstStyle/>
                    <a:p>
                      <a:r>
                        <a:rPr lang="en-US" sz="1000" b="0" kern="1200" spc="150" dirty="0" smtClean="0">
                          <a:solidFill>
                            <a:srgbClr val="002855"/>
                          </a:solidFill>
                          <a:latin typeface="Gotham" charset="0"/>
                          <a:ea typeface="Gotham" charset="0"/>
                          <a:cs typeface="Gotham" charset="0"/>
                        </a:rPr>
                        <a:t>5</a:t>
                      </a:r>
                      <a:endParaRPr lang="en-US" sz="1000" b="0" kern="1200" spc="150" dirty="0">
                        <a:solidFill>
                          <a:srgbClr val="002855"/>
                        </a:solidFill>
                        <a:latin typeface="Gotham" charset="0"/>
                        <a:ea typeface="Gotham" charset="0"/>
                        <a:cs typeface="Gotham"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spc="150" dirty="0" smtClean="0">
                          <a:solidFill>
                            <a:srgbClr val="002855"/>
                          </a:solidFill>
                          <a:latin typeface="Gotham" charset="0"/>
                          <a:ea typeface="Gotham" charset="0"/>
                          <a:cs typeface="Gotham" charset="0"/>
                        </a:rPr>
                        <a:t>End of school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spc="150" dirty="0" smtClean="0">
                          <a:solidFill>
                            <a:srgbClr val="002855"/>
                          </a:solidFill>
                          <a:latin typeface="Gotham" charset="0"/>
                          <a:ea typeface="Gotham" charset="0"/>
                          <a:cs typeface="Gotham" charset="0"/>
                        </a:rPr>
                        <a:t>No contact prior</a:t>
                      </a:r>
                      <a:r>
                        <a:rPr lang="en-US" sz="1000" b="0" kern="1200" spc="150" baseline="0" dirty="0" smtClean="0">
                          <a:solidFill>
                            <a:srgbClr val="002855"/>
                          </a:solidFill>
                          <a:latin typeface="Gotham" charset="0"/>
                          <a:ea typeface="Gotham" charset="0"/>
                          <a:cs typeface="Gotham" charset="0"/>
                        </a:rPr>
                        <a:t> to that time.</a:t>
                      </a:r>
                      <a:endParaRPr lang="en-US" sz="1000" b="0" kern="1200" spc="150" dirty="0" smtClean="0">
                        <a:solidFill>
                          <a:srgbClr val="002855"/>
                        </a:solidFill>
                        <a:latin typeface="Gotham" charset="0"/>
                        <a:ea typeface="Gotham" charset="0"/>
                        <a:cs typeface="Gotham" charset="0"/>
                      </a:endParaRPr>
                    </a:p>
                  </a:txBody>
                  <a:tcPr>
                    <a:noFill/>
                  </a:tcPr>
                </a:tc>
              </a:tr>
              <a:tr h="320014">
                <a:tc>
                  <a:txBody>
                    <a:bodyPr/>
                    <a:lstStyle/>
                    <a:p>
                      <a:r>
                        <a:rPr lang="en-US" sz="1000" b="0" kern="1200" spc="150" dirty="0" smtClean="0">
                          <a:solidFill>
                            <a:srgbClr val="002855"/>
                          </a:solidFill>
                          <a:latin typeface="Gotham" charset="0"/>
                          <a:ea typeface="Gotham" charset="0"/>
                          <a:cs typeface="Gotham" charset="0"/>
                        </a:rPr>
                        <a:t>6</a:t>
                      </a:r>
                      <a:endParaRPr lang="en-US" sz="1000" b="0" kern="1200" spc="150" dirty="0">
                        <a:solidFill>
                          <a:srgbClr val="002855"/>
                        </a:solidFill>
                        <a:latin typeface="Gotham" charset="0"/>
                        <a:ea typeface="Gotham" charset="0"/>
                        <a:cs typeface="Gotham" charset="0"/>
                      </a:endParaRPr>
                    </a:p>
                  </a:txBody>
                  <a:tcPr>
                    <a:solidFill>
                      <a:schemeClr val="bg1">
                        <a:lumMod val="85000"/>
                      </a:schemeClr>
                    </a:solidFill>
                  </a:tcPr>
                </a:tc>
                <a:tc>
                  <a:txBody>
                    <a:bodyPr/>
                    <a:lstStyle/>
                    <a:p>
                      <a:pPr algn="l"/>
                      <a:r>
                        <a:rPr lang="en-US" sz="1000" b="0" kern="1200" spc="150" dirty="0" smtClean="0">
                          <a:solidFill>
                            <a:srgbClr val="002855"/>
                          </a:solidFill>
                          <a:latin typeface="Gotham" charset="0"/>
                          <a:ea typeface="Gotham" charset="0"/>
                          <a:cs typeface="Gotham" charset="0"/>
                        </a:rPr>
                        <a:t>7 days after test scores are mailed.  </a:t>
                      </a:r>
                    </a:p>
                    <a:p>
                      <a:pPr algn="l"/>
                      <a:r>
                        <a:rPr lang="en-US" sz="1000" b="0" kern="1200" spc="150" dirty="0" smtClean="0">
                          <a:solidFill>
                            <a:srgbClr val="002855"/>
                          </a:solidFill>
                          <a:latin typeface="Gotham" charset="0"/>
                          <a:ea typeface="Gotham" charset="0"/>
                          <a:cs typeface="Gotham" charset="0"/>
                        </a:rPr>
                        <a:t>No telephone solicitations</a:t>
                      </a:r>
                      <a:r>
                        <a:rPr lang="en-US" sz="1000" b="0" kern="1200" spc="150" baseline="0" dirty="0" smtClean="0">
                          <a:solidFill>
                            <a:srgbClr val="002855"/>
                          </a:solidFill>
                          <a:latin typeface="Gotham" charset="0"/>
                          <a:ea typeface="Gotham" charset="0"/>
                          <a:cs typeface="Gotham" charset="0"/>
                        </a:rPr>
                        <a:t> by recruiters.</a:t>
                      </a:r>
                      <a:endParaRPr lang="en-US" sz="1000" b="0" kern="1200" spc="150" dirty="0" smtClean="0">
                        <a:solidFill>
                          <a:srgbClr val="002855"/>
                        </a:solidFill>
                        <a:latin typeface="Gotham" charset="0"/>
                        <a:ea typeface="Gotham" charset="0"/>
                        <a:cs typeface="Gotham" charset="0"/>
                      </a:endParaRPr>
                    </a:p>
                  </a:txBody>
                  <a:tcPr>
                    <a:solidFill>
                      <a:schemeClr val="bg1">
                        <a:lumMod val="85000"/>
                      </a:schemeClr>
                    </a:solidFill>
                  </a:tcPr>
                </a:tc>
              </a:tr>
              <a:tr h="320014">
                <a:tc>
                  <a:txBody>
                    <a:bodyPr/>
                    <a:lstStyle/>
                    <a:p>
                      <a:r>
                        <a:rPr lang="en-US" sz="1000" b="0" kern="1200" spc="150" dirty="0" smtClean="0">
                          <a:solidFill>
                            <a:srgbClr val="002855"/>
                          </a:solidFill>
                          <a:latin typeface="Gotham" charset="0"/>
                          <a:ea typeface="Gotham" charset="0"/>
                          <a:cs typeface="Gotham" charset="0"/>
                        </a:rPr>
                        <a:t>7</a:t>
                      </a:r>
                      <a:endParaRPr lang="en-US" sz="1000" b="0" kern="1200" spc="150" dirty="0">
                        <a:solidFill>
                          <a:srgbClr val="002855"/>
                        </a:solidFill>
                        <a:latin typeface="Gotham" charset="0"/>
                        <a:ea typeface="Gotham" charset="0"/>
                        <a:cs typeface="Gotham" charset="0"/>
                      </a:endParaRPr>
                    </a:p>
                  </a:txBody>
                  <a:tcPr>
                    <a:noFill/>
                  </a:tcPr>
                </a:tc>
                <a:tc>
                  <a:txBody>
                    <a:bodyPr/>
                    <a:lstStyle/>
                    <a:p>
                      <a:pPr algn="l"/>
                      <a:r>
                        <a:rPr lang="en-US" sz="1000" b="0" kern="1200" spc="150" dirty="0" smtClean="0">
                          <a:solidFill>
                            <a:srgbClr val="002855"/>
                          </a:solidFill>
                          <a:latin typeface="Gotham" charset="0"/>
                          <a:ea typeface="Gotham" charset="0"/>
                          <a:cs typeface="Gotham" charset="0"/>
                        </a:rPr>
                        <a:t>Administrative option used by USMEPCOM ONLY for test administration issues for individual or group tests (test abandoned, cheating, insufficient proctors, fire drills, etc.). Not valid for enlistment purposes. Results not released to Recruiting Services.</a:t>
                      </a:r>
                    </a:p>
                  </a:txBody>
                  <a:tcPr>
                    <a:noFill/>
                  </a:tcPr>
                </a:tc>
              </a:tr>
              <a:tr h="320014">
                <a:tc>
                  <a:txBody>
                    <a:bodyPr/>
                    <a:lstStyle/>
                    <a:p>
                      <a:r>
                        <a:rPr lang="en-US" sz="1000" b="0" kern="1200" spc="150" dirty="0" smtClean="0">
                          <a:solidFill>
                            <a:srgbClr val="002855"/>
                          </a:solidFill>
                          <a:latin typeface="Gotham" charset="0"/>
                          <a:ea typeface="Gotham" charset="0"/>
                          <a:cs typeface="Gotham" charset="0"/>
                        </a:rPr>
                        <a:t>8</a:t>
                      </a:r>
                      <a:endParaRPr lang="en-US" sz="1000" b="0" kern="1200" spc="150" dirty="0">
                        <a:solidFill>
                          <a:srgbClr val="002855"/>
                        </a:solidFill>
                        <a:latin typeface="Gotham" charset="0"/>
                        <a:ea typeface="Gotham" charset="0"/>
                        <a:cs typeface="Gotham" charset="0"/>
                      </a:endParaRPr>
                    </a:p>
                  </a:txBody>
                  <a:tcPr>
                    <a:solidFill>
                      <a:schemeClr val="bg1">
                        <a:lumMod val="85000"/>
                      </a:schemeClr>
                    </a:solidFill>
                  </a:tcPr>
                </a:tc>
                <a:tc>
                  <a:txBody>
                    <a:bodyPr/>
                    <a:lstStyle/>
                    <a:p>
                      <a:pPr algn="l"/>
                      <a:r>
                        <a:rPr lang="en-US" sz="1000" b="0" kern="1200" spc="150" dirty="0" smtClean="0">
                          <a:solidFill>
                            <a:srgbClr val="002855"/>
                          </a:solidFill>
                          <a:latin typeface="Gotham" charset="0"/>
                          <a:ea typeface="Gotham" charset="0"/>
                          <a:cs typeface="Gotham" charset="0"/>
                        </a:rPr>
                        <a:t>Not released to Recruiting Services *While student results are not released to military services, scores are valid for enlistment for two years after test date.</a:t>
                      </a:r>
                    </a:p>
                  </a:txBody>
                  <a:tcPr>
                    <a:solidFill>
                      <a:schemeClr val="bg1">
                        <a:lumMod val="85000"/>
                      </a:schemeClr>
                    </a:solidFill>
                  </a:tcPr>
                </a:tc>
              </a:tr>
            </a:tbl>
          </a:graphicData>
        </a:graphic>
      </p:graphicFrame>
    </p:spTree>
    <p:extLst>
      <p:ext uri="{BB962C8B-B14F-4D97-AF65-F5344CB8AC3E}">
        <p14:creationId xmlns:p14="http://schemas.microsoft.com/office/powerpoint/2010/main" val="1152896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863470" cy="1138360"/>
          </a:xfrm>
        </p:spPr>
        <p:txBody>
          <a:bodyPr>
            <a:noAutofit/>
          </a:bodyPr>
          <a:lstStyle/>
          <a:p>
            <a:r>
              <a:rPr lang="en-US" spc="150" dirty="0" smtClean="0">
                <a:solidFill>
                  <a:srgbClr val="1B3563"/>
                </a:solidFill>
                <a:latin typeface="Gotham" charset="0"/>
                <a:ea typeface="Gotham" charset="0"/>
                <a:cs typeface="Gotham" charset="0"/>
              </a:rPr>
              <a:t>Accessions By Service:  </a:t>
            </a:r>
            <a:br>
              <a:rPr lang="en-US" spc="150" dirty="0" smtClean="0">
                <a:solidFill>
                  <a:srgbClr val="1B3563"/>
                </a:solidFill>
                <a:latin typeface="Gotham" charset="0"/>
                <a:ea typeface="Gotham" charset="0"/>
                <a:cs typeface="Gotham" charset="0"/>
              </a:rPr>
            </a:br>
            <a:r>
              <a:rPr lang="en-US" spc="150" dirty="0" smtClean="0">
                <a:solidFill>
                  <a:srgbClr val="1B3563"/>
                </a:solidFill>
                <a:latin typeface="Gotham" charset="0"/>
                <a:ea typeface="Gotham" charset="0"/>
                <a:cs typeface="Gotham" charset="0"/>
              </a:rPr>
              <a:t>Number of </a:t>
            </a:r>
            <a:r>
              <a:rPr lang="en-US" spc="150" dirty="0">
                <a:solidFill>
                  <a:srgbClr val="1B3563"/>
                </a:solidFill>
                <a:latin typeface="Gotham" charset="0"/>
                <a:ea typeface="Gotham" charset="0"/>
                <a:cs typeface="Gotham" charset="0"/>
              </a:rPr>
              <a:t>S</a:t>
            </a:r>
            <a:r>
              <a:rPr lang="en-US" spc="150" dirty="0" smtClean="0">
                <a:solidFill>
                  <a:srgbClr val="1B3563"/>
                </a:solidFill>
                <a:latin typeface="Gotham" charset="0"/>
                <a:ea typeface="Gotham" charset="0"/>
                <a:cs typeface="Gotham" charset="0"/>
              </a:rPr>
              <a:t>tudents Using ASVAB CEP Score for Enlistment</a:t>
            </a:r>
            <a:endParaRPr lang="en-US" spc="150" dirty="0">
              <a:solidFill>
                <a:srgbClr val="1B3563"/>
              </a:solidFill>
              <a:latin typeface="Gotham" charset="0"/>
              <a:ea typeface="Gotham" charset="0"/>
              <a:cs typeface="Gotham" charset="0"/>
            </a:endParaRPr>
          </a:p>
        </p:txBody>
      </p:sp>
      <p:graphicFrame>
        <p:nvGraphicFramePr>
          <p:cNvPr id="13" name="Content Placeholder 5"/>
          <p:cNvGraphicFramePr>
            <a:graphicFrameLocks noGrp="1"/>
          </p:cNvGraphicFramePr>
          <p:nvPr>
            <p:ph idx="1"/>
            <p:extLst/>
          </p:nvPr>
        </p:nvGraphicFramePr>
        <p:xfrm>
          <a:off x="838200" y="1912882"/>
          <a:ext cx="10515735" cy="2842260"/>
        </p:xfrm>
        <a:graphic>
          <a:graphicData uri="http://schemas.openxmlformats.org/drawingml/2006/table">
            <a:tbl>
              <a:tblPr firstRow="1" bandRow="1">
                <a:tableStyleId>{7DF18680-E054-41AD-8BC1-D1AEF772440D}</a:tableStyleId>
              </a:tblPr>
              <a:tblGrid>
                <a:gridCol w="1498369">
                  <a:extLst>
                    <a:ext uri="{9D8B030D-6E8A-4147-A177-3AD203B41FA5}">
                      <a16:colId xmlns:a16="http://schemas.microsoft.com/office/drawing/2014/main" xmlns="" val="20000"/>
                    </a:ext>
                  </a:extLst>
                </a:gridCol>
                <a:gridCol w="1498369">
                  <a:extLst>
                    <a:ext uri="{9D8B030D-6E8A-4147-A177-3AD203B41FA5}">
                      <a16:colId xmlns:a16="http://schemas.microsoft.com/office/drawing/2014/main" xmlns="" val="20001"/>
                    </a:ext>
                  </a:extLst>
                </a:gridCol>
                <a:gridCol w="1045478">
                  <a:extLst>
                    <a:ext uri="{9D8B030D-6E8A-4147-A177-3AD203B41FA5}">
                      <a16:colId xmlns:a16="http://schemas.microsoft.com/office/drawing/2014/main" xmlns="" val="20002"/>
                    </a:ext>
                  </a:extLst>
                </a:gridCol>
                <a:gridCol w="1460065">
                  <a:extLst>
                    <a:ext uri="{9D8B030D-6E8A-4147-A177-3AD203B41FA5}">
                      <a16:colId xmlns:a16="http://schemas.microsoft.com/office/drawing/2014/main" xmlns="" val="20003"/>
                    </a:ext>
                  </a:extLst>
                </a:gridCol>
                <a:gridCol w="1973790">
                  <a:extLst>
                    <a:ext uri="{9D8B030D-6E8A-4147-A177-3AD203B41FA5}">
                      <a16:colId xmlns:a16="http://schemas.microsoft.com/office/drawing/2014/main" xmlns="" val="20004"/>
                    </a:ext>
                  </a:extLst>
                </a:gridCol>
                <a:gridCol w="1671733">
                  <a:extLst>
                    <a:ext uri="{9D8B030D-6E8A-4147-A177-3AD203B41FA5}">
                      <a16:colId xmlns:a16="http://schemas.microsoft.com/office/drawing/2014/main" xmlns="" val="20005"/>
                    </a:ext>
                  </a:extLst>
                </a:gridCol>
                <a:gridCol w="1367931">
                  <a:extLst>
                    <a:ext uri="{9D8B030D-6E8A-4147-A177-3AD203B41FA5}">
                      <a16:colId xmlns:a16="http://schemas.microsoft.com/office/drawing/2014/main" xmlns="" val="20006"/>
                    </a:ext>
                  </a:extLst>
                </a:gridCol>
              </a:tblGrid>
              <a:tr h="388884">
                <a:tc>
                  <a:txBody>
                    <a:bodyPr/>
                    <a:lstStyle/>
                    <a:p>
                      <a:pPr algn="ctr" fontAlgn="t"/>
                      <a:r>
                        <a:rPr lang="en-US" sz="2000" b="1" i="0" u="none" strike="noStrike" dirty="0" smtClean="0">
                          <a:solidFill>
                            <a:schemeClr val="bg1"/>
                          </a:solidFill>
                          <a:effectLst/>
                          <a:latin typeface="Gotham"/>
                        </a:rPr>
                        <a:t>Year*</a:t>
                      </a:r>
                      <a:endParaRPr lang="en-US" sz="2000" b="1" i="0" u="none" strike="noStrike" dirty="0">
                        <a:solidFill>
                          <a:schemeClr val="bg1"/>
                        </a:solidFill>
                        <a:effectLst/>
                        <a:latin typeface="Gotham"/>
                      </a:endParaRPr>
                    </a:p>
                  </a:txBody>
                  <a:tcPr marL="7620" marR="7620" marT="7620" marB="0">
                    <a:solidFill>
                      <a:srgbClr val="002855"/>
                    </a:solidFill>
                  </a:tcPr>
                </a:tc>
                <a:tc>
                  <a:txBody>
                    <a:bodyPr/>
                    <a:lstStyle/>
                    <a:p>
                      <a:pPr algn="ctr" fontAlgn="t"/>
                      <a:r>
                        <a:rPr lang="en-US" sz="2000" b="1" i="0" u="none" strike="noStrike" dirty="0" smtClean="0">
                          <a:solidFill>
                            <a:schemeClr val="bg1"/>
                          </a:solidFill>
                          <a:effectLst/>
                          <a:latin typeface="Gotham"/>
                        </a:rPr>
                        <a:t>ARMY </a:t>
                      </a:r>
                      <a:endParaRPr lang="en-US" sz="2000" b="1" i="0" u="none" strike="noStrike" dirty="0">
                        <a:solidFill>
                          <a:schemeClr val="bg1"/>
                        </a:solidFill>
                        <a:effectLst/>
                        <a:latin typeface="Gotham"/>
                      </a:endParaRPr>
                    </a:p>
                  </a:txBody>
                  <a:tcPr marL="7620" marR="7620" marT="7620" marB="0">
                    <a:solidFill>
                      <a:srgbClr val="002855"/>
                    </a:solidFill>
                  </a:tcPr>
                </a:tc>
                <a:tc>
                  <a:txBody>
                    <a:bodyPr/>
                    <a:lstStyle/>
                    <a:p>
                      <a:pPr algn="ctr" fontAlgn="t"/>
                      <a:r>
                        <a:rPr lang="en-US" sz="2000" b="1" i="0" u="none" strike="noStrike" dirty="0">
                          <a:solidFill>
                            <a:schemeClr val="bg1"/>
                          </a:solidFill>
                          <a:effectLst/>
                          <a:latin typeface="Gotham"/>
                        </a:rPr>
                        <a:t>NAVY</a:t>
                      </a:r>
                    </a:p>
                  </a:txBody>
                  <a:tcPr marL="7620" marR="7620" marT="7620" marB="0">
                    <a:solidFill>
                      <a:srgbClr val="002855"/>
                    </a:solidFill>
                  </a:tcPr>
                </a:tc>
                <a:tc>
                  <a:txBody>
                    <a:bodyPr/>
                    <a:lstStyle/>
                    <a:p>
                      <a:pPr algn="ctr" fontAlgn="t"/>
                      <a:r>
                        <a:rPr lang="en-US" sz="2000" b="1" i="0" u="none" strike="noStrike" dirty="0">
                          <a:solidFill>
                            <a:schemeClr val="bg1"/>
                          </a:solidFill>
                          <a:effectLst/>
                          <a:latin typeface="Gotham"/>
                        </a:rPr>
                        <a:t>AIR FORCE</a:t>
                      </a:r>
                    </a:p>
                  </a:txBody>
                  <a:tcPr marL="7620" marR="7620" marT="7620" marB="0">
                    <a:solidFill>
                      <a:srgbClr val="002855"/>
                    </a:solidFill>
                  </a:tcPr>
                </a:tc>
                <a:tc>
                  <a:txBody>
                    <a:bodyPr/>
                    <a:lstStyle/>
                    <a:p>
                      <a:pPr algn="ctr" fontAlgn="t"/>
                      <a:r>
                        <a:rPr lang="en-US" sz="2000" b="1" i="0" u="none" strike="noStrike" dirty="0" smtClean="0">
                          <a:solidFill>
                            <a:schemeClr val="bg1"/>
                          </a:solidFill>
                          <a:effectLst/>
                          <a:latin typeface="Gotham"/>
                        </a:rPr>
                        <a:t>MARINE</a:t>
                      </a:r>
                      <a:r>
                        <a:rPr lang="en-US" sz="2000" b="1" i="0" u="none" strike="noStrike" baseline="0" dirty="0" smtClean="0">
                          <a:solidFill>
                            <a:schemeClr val="bg1"/>
                          </a:solidFill>
                          <a:effectLst/>
                          <a:latin typeface="Gotham"/>
                        </a:rPr>
                        <a:t> CORPS</a:t>
                      </a:r>
                      <a:endParaRPr lang="en-US" sz="2000" b="1" i="0" u="none" strike="noStrike" dirty="0">
                        <a:solidFill>
                          <a:schemeClr val="bg1"/>
                        </a:solidFill>
                        <a:effectLst/>
                        <a:latin typeface="Gotham"/>
                      </a:endParaRPr>
                    </a:p>
                  </a:txBody>
                  <a:tcPr marL="7620" marR="7620" marT="7620" marB="0">
                    <a:solidFill>
                      <a:srgbClr val="002855"/>
                    </a:solidFill>
                  </a:tcPr>
                </a:tc>
                <a:tc>
                  <a:txBody>
                    <a:bodyPr/>
                    <a:lstStyle/>
                    <a:p>
                      <a:pPr algn="ctr" fontAlgn="t"/>
                      <a:r>
                        <a:rPr lang="en-US" sz="2000" b="1" i="0" u="none" strike="noStrike" dirty="0">
                          <a:solidFill>
                            <a:schemeClr val="bg1"/>
                          </a:solidFill>
                          <a:effectLst/>
                          <a:latin typeface="Gotham"/>
                        </a:rPr>
                        <a:t>COAST GUARD</a:t>
                      </a:r>
                    </a:p>
                  </a:txBody>
                  <a:tcPr marL="7620" marR="7620" marT="7620" marB="0">
                    <a:solidFill>
                      <a:srgbClr val="002855"/>
                    </a:solidFill>
                  </a:tcPr>
                </a:tc>
                <a:tc>
                  <a:txBody>
                    <a:bodyPr/>
                    <a:lstStyle/>
                    <a:p>
                      <a:pPr algn="ctr" fontAlgn="t"/>
                      <a:r>
                        <a:rPr lang="en-US" sz="2000" b="1" i="0" u="none" strike="noStrike" dirty="0" smtClean="0">
                          <a:solidFill>
                            <a:schemeClr val="bg1"/>
                          </a:solidFill>
                          <a:effectLst/>
                          <a:latin typeface="Gotham"/>
                        </a:rPr>
                        <a:t>TOTAL</a:t>
                      </a:r>
                      <a:endParaRPr lang="en-US" sz="2000" b="1" i="0" u="none" strike="noStrike" dirty="0">
                        <a:solidFill>
                          <a:schemeClr val="bg1"/>
                        </a:solidFill>
                        <a:effectLst/>
                        <a:latin typeface="Gotham"/>
                      </a:endParaRPr>
                    </a:p>
                  </a:txBody>
                  <a:tcPr marL="7620" marR="7620" marT="7620" marB="0">
                    <a:solidFill>
                      <a:srgbClr val="002855"/>
                    </a:solidFill>
                  </a:tcPr>
                </a:tc>
                <a:extLst>
                  <a:ext uri="{0D108BD9-81ED-4DB2-BD59-A6C34878D82A}">
                    <a16:rowId xmlns:a16="http://schemas.microsoft.com/office/drawing/2014/main" xmlns="" val="10000"/>
                  </a:ext>
                </a:extLst>
              </a:tr>
              <a:tr h="370840">
                <a:tc>
                  <a:txBody>
                    <a:bodyPr/>
                    <a:lstStyle/>
                    <a:p>
                      <a:pPr algn="ctr" fontAlgn="t"/>
                      <a:r>
                        <a:rPr lang="en-US" sz="2000" b="0" i="0" u="none" strike="noStrike" dirty="0" smtClean="0">
                          <a:solidFill>
                            <a:srgbClr val="002855"/>
                          </a:solidFill>
                          <a:effectLst/>
                          <a:latin typeface="Tahoma" panose="020B0604030504040204" pitchFamily="34" charset="0"/>
                        </a:rPr>
                        <a:t>2014</a:t>
                      </a:r>
                      <a:endParaRPr lang="en-US" sz="2000" b="0" i="0" u="none" strike="noStrike" dirty="0">
                        <a:solidFill>
                          <a:srgbClr val="002855"/>
                        </a:solidFill>
                        <a:effectLst/>
                        <a:latin typeface="Tahoma" panose="020B0604030504040204" pitchFamily="34" charset="0"/>
                      </a:endParaRPr>
                    </a:p>
                  </a:txBody>
                  <a:tcPr marL="7620" marR="7620" marT="7620"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14,513</a:t>
                      </a:r>
                    </a:p>
                  </a:txBody>
                  <a:tcPr marL="9525" marR="9525" marT="9525"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4,439</a:t>
                      </a:r>
                    </a:p>
                  </a:txBody>
                  <a:tcPr marL="9525" marR="9525" marT="9525"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3,677</a:t>
                      </a:r>
                    </a:p>
                  </a:txBody>
                  <a:tcPr marL="9525" marR="9525" marT="9525" marB="0">
                    <a:solidFill>
                      <a:srgbClr val="E7E7E7"/>
                    </a:solidFill>
                  </a:tcPr>
                </a:tc>
                <a:tc>
                  <a:txBody>
                    <a:bodyPr/>
                    <a:lstStyle/>
                    <a:p>
                      <a:pPr algn="r" fontAlgn="t"/>
                      <a:r>
                        <a:rPr lang="en-US" sz="2000" b="0" i="0" u="none" strike="noStrike">
                          <a:solidFill>
                            <a:srgbClr val="002060"/>
                          </a:solidFill>
                          <a:effectLst/>
                          <a:latin typeface="Tahoma" panose="020B0604030504040204" pitchFamily="34" charset="0"/>
                        </a:rPr>
                        <a:t>5,474</a:t>
                      </a:r>
                    </a:p>
                  </a:txBody>
                  <a:tcPr marL="9525" marR="9525" marT="9525" marB="0">
                    <a:solidFill>
                      <a:srgbClr val="E7E7E7"/>
                    </a:solidFill>
                  </a:tcPr>
                </a:tc>
                <a:tc>
                  <a:txBody>
                    <a:bodyPr/>
                    <a:lstStyle/>
                    <a:p>
                      <a:pPr algn="r" fontAlgn="t"/>
                      <a:r>
                        <a:rPr lang="en-US" sz="2000" b="0" i="0" u="none" strike="noStrike">
                          <a:solidFill>
                            <a:srgbClr val="002060"/>
                          </a:solidFill>
                          <a:effectLst/>
                          <a:latin typeface="Tahoma" panose="020B0604030504040204" pitchFamily="34" charset="0"/>
                        </a:rPr>
                        <a:t>130</a:t>
                      </a:r>
                    </a:p>
                  </a:txBody>
                  <a:tcPr marL="9525" marR="9525" marT="9525"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28,233</a:t>
                      </a:r>
                    </a:p>
                  </a:txBody>
                  <a:tcPr marL="9525" marR="9525" marT="9525" marB="0">
                    <a:solidFill>
                      <a:srgbClr val="E7E7E7"/>
                    </a:solidFill>
                  </a:tcPr>
                </a:tc>
                <a:extLst>
                  <a:ext uri="{0D108BD9-81ED-4DB2-BD59-A6C34878D82A}">
                    <a16:rowId xmlns:a16="http://schemas.microsoft.com/office/drawing/2014/main" xmlns="" val="10001"/>
                  </a:ext>
                </a:extLst>
              </a:tr>
              <a:tr h="370840">
                <a:tc>
                  <a:txBody>
                    <a:bodyPr/>
                    <a:lstStyle/>
                    <a:p>
                      <a:pPr algn="ctr" fontAlgn="t"/>
                      <a:r>
                        <a:rPr lang="en-US" sz="2000" b="0" i="0" u="none" strike="noStrike" dirty="0" smtClean="0">
                          <a:solidFill>
                            <a:srgbClr val="002855"/>
                          </a:solidFill>
                          <a:effectLst/>
                          <a:latin typeface="Tahoma" panose="020B0604030504040204" pitchFamily="34" charset="0"/>
                        </a:rPr>
                        <a:t>2015</a:t>
                      </a:r>
                      <a:endParaRPr lang="en-US" sz="2000" b="0" i="0" u="none" strike="noStrike" dirty="0">
                        <a:solidFill>
                          <a:srgbClr val="002855"/>
                        </a:solidFill>
                        <a:effectLst/>
                        <a:latin typeface="Tahoma" panose="020B0604030504040204" pitchFamily="34" charset="0"/>
                      </a:endParaRPr>
                    </a:p>
                  </a:txBody>
                  <a:tcPr marL="7620" marR="7620" marT="7620" marB="0">
                    <a:noFill/>
                  </a:tcPr>
                </a:tc>
                <a:tc>
                  <a:txBody>
                    <a:bodyPr/>
                    <a:lstStyle/>
                    <a:p>
                      <a:pPr algn="r" fontAlgn="t"/>
                      <a:r>
                        <a:rPr lang="en-US" sz="2000" b="0" i="0" u="none" strike="noStrike">
                          <a:solidFill>
                            <a:srgbClr val="002060"/>
                          </a:solidFill>
                          <a:effectLst/>
                          <a:latin typeface="Tahoma" panose="020B0604030504040204" pitchFamily="34" charset="0"/>
                        </a:rPr>
                        <a:t>15,156</a:t>
                      </a:r>
                    </a:p>
                  </a:txBody>
                  <a:tcPr marL="9525" marR="9525" marT="9525" marB="0">
                    <a:noFill/>
                  </a:tcPr>
                </a:tc>
                <a:tc>
                  <a:txBody>
                    <a:bodyPr/>
                    <a:lstStyle/>
                    <a:p>
                      <a:pPr algn="r" fontAlgn="t"/>
                      <a:r>
                        <a:rPr lang="en-US" sz="2000" b="0" i="0" u="none" strike="noStrike" dirty="0">
                          <a:solidFill>
                            <a:srgbClr val="002060"/>
                          </a:solidFill>
                          <a:effectLst/>
                          <a:latin typeface="Tahoma" panose="020B0604030504040204" pitchFamily="34" charset="0"/>
                        </a:rPr>
                        <a:t>4,731</a:t>
                      </a:r>
                    </a:p>
                  </a:txBody>
                  <a:tcPr marL="9525" marR="9525" marT="9525" marB="0">
                    <a:noFill/>
                  </a:tcPr>
                </a:tc>
                <a:tc>
                  <a:txBody>
                    <a:bodyPr/>
                    <a:lstStyle/>
                    <a:p>
                      <a:pPr algn="r" fontAlgn="t"/>
                      <a:r>
                        <a:rPr lang="en-US" sz="2000" b="0" i="0" u="none" strike="noStrike" dirty="0">
                          <a:solidFill>
                            <a:srgbClr val="002060"/>
                          </a:solidFill>
                          <a:effectLst/>
                          <a:latin typeface="Tahoma" panose="020B0604030504040204" pitchFamily="34" charset="0"/>
                        </a:rPr>
                        <a:t>3,669</a:t>
                      </a:r>
                    </a:p>
                  </a:txBody>
                  <a:tcPr marL="9525" marR="9525" marT="9525" marB="0">
                    <a:noFill/>
                  </a:tcPr>
                </a:tc>
                <a:tc>
                  <a:txBody>
                    <a:bodyPr/>
                    <a:lstStyle/>
                    <a:p>
                      <a:pPr algn="r" fontAlgn="t"/>
                      <a:r>
                        <a:rPr lang="en-US" sz="2000" b="0" i="0" u="none" strike="noStrike" dirty="0">
                          <a:solidFill>
                            <a:srgbClr val="002060"/>
                          </a:solidFill>
                          <a:effectLst/>
                          <a:latin typeface="Tahoma" panose="020B0604030504040204" pitchFamily="34" charset="0"/>
                        </a:rPr>
                        <a:t>5,682</a:t>
                      </a:r>
                    </a:p>
                  </a:txBody>
                  <a:tcPr marL="9525" marR="9525" marT="9525" marB="0">
                    <a:noFill/>
                  </a:tcPr>
                </a:tc>
                <a:tc>
                  <a:txBody>
                    <a:bodyPr/>
                    <a:lstStyle/>
                    <a:p>
                      <a:pPr algn="r" fontAlgn="t"/>
                      <a:r>
                        <a:rPr lang="en-US" sz="2000" b="0" i="0" u="none" strike="noStrike">
                          <a:solidFill>
                            <a:srgbClr val="002060"/>
                          </a:solidFill>
                          <a:effectLst/>
                          <a:latin typeface="Tahoma" panose="020B0604030504040204" pitchFamily="34" charset="0"/>
                        </a:rPr>
                        <a:t>285</a:t>
                      </a:r>
                    </a:p>
                  </a:txBody>
                  <a:tcPr marL="9525" marR="9525" marT="9525" marB="0">
                    <a:noFill/>
                  </a:tcPr>
                </a:tc>
                <a:tc>
                  <a:txBody>
                    <a:bodyPr/>
                    <a:lstStyle/>
                    <a:p>
                      <a:pPr algn="r" fontAlgn="t"/>
                      <a:r>
                        <a:rPr lang="en-US" sz="2000" b="0" i="0" u="none" strike="noStrike" dirty="0">
                          <a:solidFill>
                            <a:srgbClr val="002060"/>
                          </a:solidFill>
                          <a:effectLst/>
                          <a:latin typeface="Tahoma" panose="020B0604030504040204" pitchFamily="34" charset="0"/>
                        </a:rPr>
                        <a:t>29,523</a:t>
                      </a:r>
                    </a:p>
                  </a:txBody>
                  <a:tcPr marL="9525" marR="9525" marT="9525" marB="0">
                    <a:noFill/>
                  </a:tcPr>
                </a:tc>
                <a:extLst>
                  <a:ext uri="{0D108BD9-81ED-4DB2-BD59-A6C34878D82A}">
                    <a16:rowId xmlns:a16="http://schemas.microsoft.com/office/drawing/2014/main" xmlns="" val="10002"/>
                  </a:ext>
                </a:extLst>
              </a:tr>
              <a:tr h="370840">
                <a:tc>
                  <a:txBody>
                    <a:bodyPr/>
                    <a:lstStyle/>
                    <a:p>
                      <a:pPr algn="ctr" fontAlgn="t"/>
                      <a:r>
                        <a:rPr lang="en-US" sz="2000" b="0" i="0" u="none" strike="noStrike" dirty="0" smtClean="0">
                          <a:solidFill>
                            <a:srgbClr val="002855"/>
                          </a:solidFill>
                          <a:effectLst/>
                          <a:latin typeface="Tahoma" panose="020B0604030504040204" pitchFamily="34" charset="0"/>
                        </a:rPr>
                        <a:t>2016</a:t>
                      </a:r>
                      <a:endParaRPr lang="en-US" sz="2000" b="0" i="0" u="none" strike="noStrike" dirty="0">
                        <a:solidFill>
                          <a:srgbClr val="002855"/>
                        </a:solidFill>
                        <a:effectLst/>
                        <a:latin typeface="Tahoma" panose="020B0604030504040204" pitchFamily="34" charset="0"/>
                      </a:endParaRPr>
                    </a:p>
                  </a:txBody>
                  <a:tcPr marL="7620" marR="7620" marT="7620"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14,449</a:t>
                      </a:r>
                    </a:p>
                  </a:txBody>
                  <a:tcPr marL="9525" marR="9525" marT="9525" marB="0">
                    <a:solidFill>
                      <a:srgbClr val="E7E7E7"/>
                    </a:solidFill>
                  </a:tcPr>
                </a:tc>
                <a:tc>
                  <a:txBody>
                    <a:bodyPr/>
                    <a:lstStyle/>
                    <a:p>
                      <a:pPr algn="r" fontAlgn="t"/>
                      <a:r>
                        <a:rPr lang="en-US" sz="2000" b="0" i="0" u="none" strike="noStrike">
                          <a:solidFill>
                            <a:srgbClr val="002060"/>
                          </a:solidFill>
                          <a:effectLst/>
                          <a:latin typeface="Tahoma" panose="020B0604030504040204" pitchFamily="34" charset="0"/>
                        </a:rPr>
                        <a:t>4,990</a:t>
                      </a:r>
                    </a:p>
                  </a:txBody>
                  <a:tcPr marL="9525" marR="9525" marT="9525"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4,121</a:t>
                      </a:r>
                    </a:p>
                  </a:txBody>
                  <a:tcPr marL="9525" marR="9525" marT="9525"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5,655</a:t>
                      </a:r>
                    </a:p>
                  </a:txBody>
                  <a:tcPr marL="9525" marR="9525" marT="9525"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310</a:t>
                      </a:r>
                    </a:p>
                  </a:txBody>
                  <a:tcPr marL="9525" marR="9525" marT="9525"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29,525</a:t>
                      </a:r>
                    </a:p>
                  </a:txBody>
                  <a:tcPr marL="9525" marR="9525" marT="9525" marB="0">
                    <a:solidFill>
                      <a:srgbClr val="E7E7E7"/>
                    </a:solidFill>
                  </a:tcPr>
                </a:tc>
                <a:extLst>
                  <a:ext uri="{0D108BD9-81ED-4DB2-BD59-A6C34878D82A}">
                    <a16:rowId xmlns:a16="http://schemas.microsoft.com/office/drawing/2014/main" xmlns="" val="10003"/>
                  </a:ext>
                </a:extLst>
              </a:tr>
              <a:tr h="370840">
                <a:tc>
                  <a:txBody>
                    <a:bodyPr/>
                    <a:lstStyle/>
                    <a:p>
                      <a:pPr algn="ctr" fontAlgn="t"/>
                      <a:r>
                        <a:rPr lang="en-US" sz="2000" b="0" i="0" u="none" strike="noStrike" dirty="0" smtClean="0">
                          <a:solidFill>
                            <a:srgbClr val="002855"/>
                          </a:solidFill>
                          <a:effectLst/>
                          <a:latin typeface="Tahoma" panose="020B0604030504040204" pitchFamily="34" charset="0"/>
                        </a:rPr>
                        <a:t>2017</a:t>
                      </a:r>
                      <a:endParaRPr lang="en-US" sz="2000" b="0" i="0" u="none" strike="noStrike" dirty="0">
                        <a:solidFill>
                          <a:srgbClr val="002855"/>
                        </a:solidFill>
                        <a:effectLst/>
                        <a:latin typeface="Tahoma" panose="020B0604030504040204" pitchFamily="34" charset="0"/>
                      </a:endParaRPr>
                    </a:p>
                  </a:txBody>
                  <a:tcPr marL="7620" marR="7620" marT="7620" marB="0">
                    <a:noFill/>
                  </a:tcPr>
                </a:tc>
                <a:tc>
                  <a:txBody>
                    <a:bodyPr/>
                    <a:lstStyle/>
                    <a:p>
                      <a:pPr algn="r" fontAlgn="t"/>
                      <a:r>
                        <a:rPr lang="en-US" sz="2000" b="0" i="0" u="none" strike="noStrike" dirty="0">
                          <a:solidFill>
                            <a:srgbClr val="002060"/>
                          </a:solidFill>
                          <a:effectLst/>
                          <a:latin typeface="Tahoma" panose="020B0604030504040204" pitchFamily="34" charset="0"/>
                        </a:rPr>
                        <a:t>15,053</a:t>
                      </a:r>
                    </a:p>
                  </a:txBody>
                  <a:tcPr marL="9525" marR="9525" marT="9525" marB="0">
                    <a:noFill/>
                  </a:tcPr>
                </a:tc>
                <a:tc>
                  <a:txBody>
                    <a:bodyPr/>
                    <a:lstStyle/>
                    <a:p>
                      <a:pPr algn="r" fontAlgn="t"/>
                      <a:r>
                        <a:rPr lang="en-US" sz="2000" b="0" i="0" u="none" strike="noStrike">
                          <a:solidFill>
                            <a:srgbClr val="002060"/>
                          </a:solidFill>
                          <a:effectLst/>
                          <a:latin typeface="Tahoma" panose="020B0604030504040204" pitchFamily="34" charset="0"/>
                        </a:rPr>
                        <a:t>4,310</a:t>
                      </a:r>
                    </a:p>
                  </a:txBody>
                  <a:tcPr marL="9525" marR="9525" marT="9525" marB="0">
                    <a:noFill/>
                  </a:tcPr>
                </a:tc>
                <a:tc>
                  <a:txBody>
                    <a:bodyPr/>
                    <a:lstStyle/>
                    <a:p>
                      <a:pPr algn="r" fontAlgn="t"/>
                      <a:r>
                        <a:rPr lang="en-US" sz="2000" b="0" i="0" u="none" strike="noStrike">
                          <a:solidFill>
                            <a:srgbClr val="002060"/>
                          </a:solidFill>
                          <a:effectLst/>
                          <a:latin typeface="Tahoma" panose="020B0604030504040204" pitchFamily="34" charset="0"/>
                        </a:rPr>
                        <a:t>4,465</a:t>
                      </a:r>
                    </a:p>
                  </a:txBody>
                  <a:tcPr marL="9525" marR="9525" marT="9525" marB="0">
                    <a:noFill/>
                  </a:tcPr>
                </a:tc>
                <a:tc>
                  <a:txBody>
                    <a:bodyPr/>
                    <a:lstStyle/>
                    <a:p>
                      <a:pPr algn="r" fontAlgn="t"/>
                      <a:r>
                        <a:rPr lang="en-US" sz="2000" b="0" i="0" u="none" strike="noStrike" dirty="0">
                          <a:solidFill>
                            <a:srgbClr val="002060"/>
                          </a:solidFill>
                          <a:effectLst/>
                          <a:latin typeface="Tahoma" panose="020B0604030504040204" pitchFamily="34" charset="0"/>
                        </a:rPr>
                        <a:t>6,037</a:t>
                      </a:r>
                    </a:p>
                  </a:txBody>
                  <a:tcPr marL="9525" marR="9525" marT="9525" marB="0">
                    <a:noFill/>
                  </a:tcPr>
                </a:tc>
                <a:tc>
                  <a:txBody>
                    <a:bodyPr/>
                    <a:lstStyle/>
                    <a:p>
                      <a:pPr algn="r" fontAlgn="t"/>
                      <a:r>
                        <a:rPr lang="en-US" sz="2000" b="0" i="0" u="none" strike="noStrike" dirty="0">
                          <a:solidFill>
                            <a:srgbClr val="002060"/>
                          </a:solidFill>
                          <a:effectLst/>
                          <a:latin typeface="Tahoma" panose="020B0604030504040204" pitchFamily="34" charset="0"/>
                        </a:rPr>
                        <a:t>392</a:t>
                      </a:r>
                    </a:p>
                  </a:txBody>
                  <a:tcPr marL="9525" marR="9525" marT="9525" marB="0">
                    <a:noFill/>
                  </a:tcPr>
                </a:tc>
                <a:tc>
                  <a:txBody>
                    <a:bodyPr/>
                    <a:lstStyle/>
                    <a:p>
                      <a:pPr algn="r" fontAlgn="t"/>
                      <a:r>
                        <a:rPr lang="en-US" sz="2000" b="0" i="0" u="none" strike="noStrike" dirty="0">
                          <a:solidFill>
                            <a:srgbClr val="002060"/>
                          </a:solidFill>
                          <a:effectLst/>
                          <a:latin typeface="Tahoma" panose="020B0604030504040204" pitchFamily="34" charset="0"/>
                        </a:rPr>
                        <a:t>30,257</a:t>
                      </a:r>
                    </a:p>
                  </a:txBody>
                  <a:tcPr marL="9525" marR="9525" marT="9525" marB="0">
                    <a:noFill/>
                  </a:tcPr>
                </a:tc>
                <a:extLst>
                  <a:ext uri="{0D108BD9-81ED-4DB2-BD59-A6C34878D82A}">
                    <a16:rowId xmlns:a16="http://schemas.microsoft.com/office/drawing/2014/main" xmlns="" val="10004"/>
                  </a:ext>
                </a:extLst>
              </a:tr>
              <a:tr h="370840">
                <a:tc>
                  <a:txBody>
                    <a:bodyPr/>
                    <a:lstStyle/>
                    <a:p>
                      <a:pPr algn="ctr" fontAlgn="t"/>
                      <a:r>
                        <a:rPr lang="en-US" sz="2000" b="0" i="0" u="none" strike="noStrike" dirty="0" smtClean="0">
                          <a:solidFill>
                            <a:srgbClr val="002855"/>
                          </a:solidFill>
                          <a:effectLst/>
                          <a:latin typeface="Tahoma" panose="020B0604030504040204" pitchFamily="34" charset="0"/>
                        </a:rPr>
                        <a:t>2018</a:t>
                      </a:r>
                      <a:endParaRPr lang="en-US" sz="2000" b="0" i="0" u="none" strike="noStrike" dirty="0">
                        <a:solidFill>
                          <a:srgbClr val="002855"/>
                        </a:solidFill>
                        <a:effectLst/>
                        <a:latin typeface="Tahoma" panose="020B0604030504040204" pitchFamily="34" charset="0"/>
                      </a:endParaRPr>
                    </a:p>
                  </a:txBody>
                  <a:tcPr marL="7620" marR="7620" marT="7620"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14,432</a:t>
                      </a:r>
                    </a:p>
                  </a:txBody>
                  <a:tcPr marL="9525" marR="9525" marT="9525" marB="0">
                    <a:solidFill>
                      <a:srgbClr val="E7E7E7"/>
                    </a:solidFill>
                  </a:tcPr>
                </a:tc>
                <a:tc>
                  <a:txBody>
                    <a:bodyPr/>
                    <a:lstStyle/>
                    <a:p>
                      <a:pPr algn="r" fontAlgn="t"/>
                      <a:r>
                        <a:rPr lang="en-US" sz="2000" b="0" i="0" u="none" strike="noStrike">
                          <a:solidFill>
                            <a:srgbClr val="002060"/>
                          </a:solidFill>
                          <a:effectLst/>
                          <a:latin typeface="Tahoma" panose="020B0604030504040204" pitchFamily="34" charset="0"/>
                        </a:rPr>
                        <a:t>4,699</a:t>
                      </a:r>
                    </a:p>
                  </a:txBody>
                  <a:tcPr marL="9525" marR="9525" marT="9525" marB="0">
                    <a:solidFill>
                      <a:srgbClr val="E7E7E7"/>
                    </a:solidFill>
                  </a:tcPr>
                </a:tc>
                <a:tc>
                  <a:txBody>
                    <a:bodyPr/>
                    <a:lstStyle/>
                    <a:p>
                      <a:pPr algn="r" fontAlgn="t"/>
                      <a:r>
                        <a:rPr lang="en-US" sz="2000" b="0" i="0" u="none" strike="noStrike">
                          <a:solidFill>
                            <a:srgbClr val="002060"/>
                          </a:solidFill>
                          <a:effectLst/>
                          <a:latin typeface="Tahoma" panose="020B0604030504040204" pitchFamily="34" charset="0"/>
                        </a:rPr>
                        <a:t>4,234</a:t>
                      </a:r>
                    </a:p>
                  </a:txBody>
                  <a:tcPr marL="9525" marR="9525" marT="9525"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5,370</a:t>
                      </a:r>
                    </a:p>
                  </a:txBody>
                  <a:tcPr marL="9525" marR="9525" marT="9525"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405</a:t>
                      </a:r>
                    </a:p>
                  </a:txBody>
                  <a:tcPr marL="9525" marR="9525" marT="9525" marB="0">
                    <a:solidFill>
                      <a:srgbClr val="E7E7E7"/>
                    </a:solidFill>
                  </a:tcPr>
                </a:tc>
                <a:tc>
                  <a:txBody>
                    <a:bodyPr/>
                    <a:lstStyle/>
                    <a:p>
                      <a:pPr algn="r" fontAlgn="t"/>
                      <a:r>
                        <a:rPr lang="en-US" sz="2000" b="0" i="0" u="none" strike="noStrike" dirty="0">
                          <a:solidFill>
                            <a:srgbClr val="002060"/>
                          </a:solidFill>
                          <a:effectLst/>
                          <a:latin typeface="Tahoma" panose="020B0604030504040204" pitchFamily="34" charset="0"/>
                        </a:rPr>
                        <a:t>29,140</a:t>
                      </a:r>
                    </a:p>
                  </a:txBody>
                  <a:tcPr marL="9525" marR="9525" marT="9525" marB="0">
                    <a:solidFill>
                      <a:srgbClr val="E7E7E7"/>
                    </a:solidFill>
                  </a:tcPr>
                </a:tc>
                <a:extLst>
                  <a:ext uri="{0D108BD9-81ED-4DB2-BD59-A6C34878D82A}">
                    <a16:rowId xmlns:a16="http://schemas.microsoft.com/office/drawing/2014/main" xmlns="" val="10005"/>
                  </a:ext>
                </a:extLst>
              </a:tr>
              <a:tr h="370840">
                <a:tc>
                  <a:txBody>
                    <a:bodyPr/>
                    <a:lstStyle/>
                    <a:p>
                      <a:pPr algn="ctr" fontAlgn="t"/>
                      <a:r>
                        <a:rPr lang="en-US" sz="2000" b="1" i="0" u="none" strike="noStrike" dirty="0" smtClean="0">
                          <a:solidFill>
                            <a:srgbClr val="002855"/>
                          </a:solidFill>
                          <a:effectLst/>
                          <a:latin typeface="Tahoma" panose="020B0604030504040204" pitchFamily="34" charset="0"/>
                        </a:rPr>
                        <a:t>2019</a:t>
                      </a:r>
                      <a:endParaRPr lang="en-US" sz="2000" b="1" i="0" u="none" strike="noStrike" dirty="0">
                        <a:solidFill>
                          <a:srgbClr val="002855"/>
                        </a:solidFill>
                        <a:effectLst/>
                        <a:latin typeface="Tahoma" panose="020B0604030504040204" pitchFamily="34" charset="0"/>
                      </a:endParaRPr>
                    </a:p>
                  </a:txBody>
                  <a:tcPr marL="7620" marR="7620" marT="7620" marB="0">
                    <a:solidFill>
                      <a:srgbClr val="E7E7E7"/>
                    </a:solidFill>
                  </a:tcPr>
                </a:tc>
                <a:tc>
                  <a:txBody>
                    <a:bodyPr/>
                    <a:lstStyle/>
                    <a:p>
                      <a:pPr algn="r" fontAlgn="t"/>
                      <a:r>
                        <a:rPr lang="en-US" sz="2000" b="1" i="0" u="none" strike="noStrike" dirty="0" smtClean="0">
                          <a:solidFill>
                            <a:srgbClr val="002060"/>
                          </a:solidFill>
                          <a:effectLst/>
                          <a:latin typeface="Tahoma" panose="020B0604030504040204" pitchFamily="34" charset="0"/>
                        </a:rPr>
                        <a:t>13,430</a:t>
                      </a:r>
                      <a:endParaRPr lang="en-US" sz="2000" b="1" i="0" u="none" strike="noStrike" dirty="0">
                        <a:solidFill>
                          <a:srgbClr val="002060"/>
                        </a:solidFill>
                        <a:effectLst/>
                        <a:latin typeface="Tahoma" panose="020B0604030504040204" pitchFamily="34" charset="0"/>
                      </a:endParaRPr>
                    </a:p>
                  </a:txBody>
                  <a:tcPr marL="9525" marR="9525" marT="9525" marB="0">
                    <a:solidFill>
                      <a:srgbClr val="E7E7E7"/>
                    </a:solidFill>
                  </a:tcPr>
                </a:tc>
                <a:tc>
                  <a:txBody>
                    <a:bodyPr/>
                    <a:lstStyle/>
                    <a:p>
                      <a:pPr algn="r" fontAlgn="t"/>
                      <a:r>
                        <a:rPr lang="en-US" sz="2000" b="1" i="0" u="none" strike="noStrike" dirty="0" smtClean="0">
                          <a:solidFill>
                            <a:srgbClr val="002060"/>
                          </a:solidFill>
                          <a:effectLst/>
                          <a:latin typeface="Tahoma" panose="020B0604030504040204" pitchFamily="34" charset="0"/>
                        </a:rPr>
                        <a:t>4,963</a:t>
                      </a:r>
                      <a:endParaRPr lang="en-US" sz="2000" b="1" i="0" u="none" strike="noStrike" dirty="0">
                        <a:solidFill>
                          <a:srgbClr val="002060"/>
                        </a:solidFill>
                        <a:effectLst/>
                        <a:latin typeface="Tahoma" panose="020B0604030504040204" pitchFamily="34" charset="0"/>
                      </a:endParaRPr>
                    </a:p>
                  </a:txBody>
                  <a:tcPr marL="9525" marR="9525" marT="9525" marB="0">
                    <a:solidFill>
                      <a:srgbClr val="E7E7E7"/>
                    </a:solidFill>
                  </a:tcPr>
                </a:tc>
                <a:tc>
                  <a:txBody>
                    <a:bodyPr/>
                    <a:lstStyle/>
                    <a:p>
                      <a:pPr algn="r" fontAlgn="t"/>
                      <a:r>
                        <a:rPr lang="en-US" sz="2000" b="1" i="0" u="none" strike="noStrike" dirty="0" smtClean="0">
                          <a:solidFill>
                            <a:srgbClr val="002060"/>
                          </a:solidFill>
                          <a:effectLst/>
                          <a:latin typeface="Tahoma" panose="020B0604030504040204" pitchFamily="34" charset="0"/>
                        </a:rPr>
                        <a:t>4,700</a:t>
                      </a:r>
                      <a:endParaRPr lang="en-US" sz="2000" b="1" i="0" u="none" strike="noStrike" dirty="0">
                        <a:solidFill>
                          <a:srgbClr val="002060"/>
                        </a:solidFill>
                        <a:effectLst/>
                        <a:latin typeface="Tahoma" panose="020B0604030504040204" pitchFamily="34" charset="0"/>
                      </a:endParaRPr>
                    </a:p>
                  </a:txBody>
                  <a:tcPr marL="9525" marR="9525" marT="9525" marB="0">
                    <a:solidFill>
                      <a:srgbClr val="E7E7E7"/>
                    </a:solidFill>
                  </a:tcPr>
                </a:tc>
                <a:tc>
                  <a:txBody>
                    <a:bodyPr/>
                    <a:lstStyle/>
                    <a:p>
                      <a:pPr algn="r" fontAlgn="t"/>
                      <a:r>
                        <a:rPr lang="en-US" sz="2000" b="1" i="0" u="none" strike="noStrike" dirty="0" smtClean="0">
                          <a:solidFill>
                            <a:srgbClr val="002060"/>
                          </a:solidFill>
                          <a:effectLst/>
                          <a:latin typeface="Tahoma" panose="020B0604030504040204" pitchFamily="34" charset="0"/>
                        </a:rPr>
                        <a:t>5,163</a:t>
                      </a:r>
                      <a:endParaRPr lang="en-US" sz="2000" b="1" i="0" u="none" strike="noStrike" dirty="0">
                        <a:solidFill>
                          <a:srgbClr val="002060"/>
                        </a:solidFill>
                        <a:effectLst/>
                        <a:latin typeface="Tahoma" panose="020B0604030504040204" pitchFamily="34" charset="0"/>
                      </a:endParaRPr>
                    </a:p>
                  </a:txBody>
                  <a:tcPr marL="9525" marR="9525" marT="9525" marB="0">
                    <a:solidFill>
                      <a:srgbClr val="E7E7E7"/>
                    </a:solidFill>
                  </a:tcPr>
                </a:tc>
                <a:tc>
                  <a:txBody>
                    <a:bodyPr/>
                    <a:lstStyle/>
                    <a:p>
                      <a:pPr algn="r" fontAlgn="t"/>
                      <a:r>
                        <a:rPr lang="en-US" sz="2000" b="1" i="0" u="none" strike="noStrike" dirty="0" smtClean="0">
                          <a:solidFill>
                            <a:srgbClr val="002060"/>
                          </a:solidFill>
                          <a:effectLst/>
                          <a:latin typeface="Tahoma" panose="020B0604030504040204" pitchFamily="34" charset="0"/>
                        </a:rPr>
                        <a:t>358</a:t>
                      </a:r>
                      <a:endParaRPr lang="en-US" sz="2000" b="1" i="0" u="none" strike="noStrike" dirty="0">
                        <a:solidFill>
                          <a:srgbClr val="002060"/>
                        </a:solidFill>
                        <a:effectLst/>
                        <a:latin typeface="Tahoma" panose="020B0604030504040204" pitchFamily="34" charset="0"/>
                      </a:endParaRPr>
                    </a:p>
                  </a:txBody>
                  <a:tcPr marL="9525" marR="9525" marT="9525" marB="0">
                    <a:solidFill>
                      <a:srgbClr val="E7E7E7"/>
                    </a:solidFill>
                  </a:tcPr>
                </a:tc>
                <a:tc>
                  <a:txBody>
                    <a:bodyPr/>
                    <a:lstStyle/>
                    <a:p>
                      <a:pPr algn="r" fontAlgn="t"/>
                      <a:r>
                        <a:rPr lang="en-US" sz="2000" b="1" i="0" u="none" strike="noStrike" dirty="0" smtClean="0">
                          <a:solidFill>
                            <a:srgbClr val="002060"/>
                          </a:solidFill>
                          <a:effectLst/>
                          <a:latin typeface="Tahoma" panose="020B0604030504040204" pitchFamily="34" charset="0"/>
                        </a:rPr>
                        <a:t>28,614</a:t>
                      </a:r>
                      <a:endParaRPr lang="en-US" sz="2000" b="1" i="0" u="none" strike="noStrike" dirty="0">
                        <a:solidFill>
                          <a:srgbClr val="002060"/>
                        </a:solidFill>
                        <a:effectLst/>
                        <a:latin typeface="Tahoma" panose="020B0604030504040204" pitchFamily="34" charset="0"/>
                      </a:endParaRPr>
                    </a:p>
                  </a:txBody>
                  <a:tcPr marL="9525" marR="9525" marT="9525" marB="0">
                    <a:solidFill>
                      <a:srgbClr val="E7E7E7"/>
                    </a:solidFill>
                  </a:tcPr>
                </a:tc>
                <a:extLst>
                  <a:ext uri="{0D108BD9-81ED-4DB2-BD59-A6C34878D82A}">
                    <a16:rowId xmlns:a16="http://schemas.microsoft.com/office/drawing/2014/main" xmlns="" val="10006"/>
                  </a:ext>
                </a:extLst>
              </a:tr>
            </a:tbl>
          </a:graphicData>
        </a:graphic>
      </p:graphicFrame>
      <p:sp>
        <p:nvSpPr>
          <p:cNvPr id="2" name="TextBox 1"/>
          <p:cNvSpPr txBox="1"/>
          <p:nvPr/>
        </p:nvSpPr>
        <p:spPr>
          <a:xfrm>
            <a:off x="838200" y="5620624"/>
            <a:ext cx="6669248" cy="584775"/>
          </a:xfrm>
          <a:prstGeom prst="rect">
            <a:avLst/>
          </a:prstGeom>
          <a:noFill/>
        </p:spPr>
        <p:txBody>
          <a:bodyPr wrap="square" rtlCol="0">
            <a:spAutoFit/>
          </a:bodyPr>
          <a:lstStyle/>
          <a:p>
            <a:r>
              <a:rPr lang="en-US" sz="1400" dirty="0" smtClean="0">
                <a:solidFill>
                  <a:prstClr val="black"/>
                </a:solidFill>
                <a:latin typeface="Arial" charset="0"/>
                <a:ea typeface="Arial" charset="0"/>
                <a:cs typeface="Arial" charset="0"/>
              </a:rPr>
              <a:t>*School </a:t>
            </a:r>
            <a:r>
              <a:rPr lang="en-US" sz="1400" dirty="0">
                <a:solidFill>
                  <a:prstClr val="black"/>
                </a:solidFill>
                <a:latin typeface="Arial" charset="0"/>
                <a:ea typeface="Arial" charset="0"/>
                <a:cs typeface="Arial" charset="0"/>
              </a:rPr>
              <a:t>year runs from July 1- June </a:t>
            </a:r>
            <a:r>
              <a:rPr lang="en-US" sz="1400" dirty="0" smtClean="0">
                <a:solidFill>
                  <a:prstClr val="black"/>
                </a:solidFill>
                <a:latin typeface="Arial" charset="0"/>
                <a:ea typeface="Arial" charset="0"/>
                <a:cs typeface="Arial" charset="0"/>
              </a:rPr>
              <a:t>30.</a:t>
            </a:r>
            <a:endParaRPr lang="en-US" sz="1400" dirty="0">
              <a:solidFill>
                <a:prstClr val="black"/>
              </a:solidFill>
              <a:latin typeface="Arial" charset="0"/>
              <a:ea typeface="Arial" charset="0"/>
              <a:cs typeface="Arial" charset="0"/>
            </a:endParaRPr>
          </a:p>
          <a:p>
            <a:endParaRPr lang="en-US" dirty="0">
              <a:solidFill>
                <a:prstClr val="black"/>
              </a:solidFill>
            </a:endParaRPr>
          </a:p>
        </p:txBody>
      </p:sp>
    </p:spTree>
    <p:extLst>
      <p:ext uri="{BB962C8B-B14F-4D97-AF65-F5344CB8AC3E}">
        <p14:creationId xmlns:p14="http://schemas.microsoft.com/office/powerpoint/2010/main" val="935886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2511"/>
          </a:xfrm>
        </p:spPr>
        <p:txBody>
          <a:bodyPr>
            <a:normAutofit/>
          </a:bodyPr>
          <a:lstStyle/>
          <a:p>
            <a:pPr algn="ctr"/>
            <a:r>
              <a:rPr lang="en-US" sz="4000" dirty="0" smtClean="0"/>
              <a:t>CEP IPR</a:t>
            </a:r>
            <a:endParaRPr lang="en-US" sz="4000" dirty="0"/>
          </a:p>
        </p:txBody>
      </p:sp>
    </p:spTree>
    <p:extLst>
      <p:ext uri="{BB962C8B-B14F-4D97-AF65-F5344CB8AC3E}">
        <p14:creationId xmlns:p14="http://schemas.microsoft.com/office/powerpoint/2010/main" val="372607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 y="90805"/>
            <a:ext cx="10515600" cy="732155"/>
          </a:xfrm>
        </p:spPr>
        <p:txBody>
          <a:bodyPr>
            <a:normAutofit/>
          </a:bodyPr>
          <a:lstStyle/>
          <a:p>
            <a:r>
              <a:rPr lang="en-US" sz="2000" dirty="0" smtClean="0"/>
              <a:t>Preliminary Recommendations for Elimination of P&amp;P</a:t>
            </a:r>
            <a:endParaRPr lang="en-US" sz="2000" dirty="0"/>
          </a:p>
        </p:txBody>
      </p:sp>
      <p:sp>
        <p:nvSpPr>
          <p:cNvPr id="3" name="Content Placeholder 2"/>
          <p:cNvSpPr>
            <a:spLocks noGrp="1"/>
          </p:cNvSpPr>
          <p:nvPr>
            <p:ph idx="1"/>
          </p:nvPr>
        </p:nvSpPr>
        <p:spPr>
          <a:xfrm>
            <a:off x="312420" y="685800"/>
            <a:ext cx="11567160" cy="5303520"/>
          </a:xfrm>
        </p:spPr>
        <p:txBody>
          <a:bodyPr>
            <a:normAutofit fontScale="85000" lnSpcReduction="10000"/>
          </a:bodyPr>
          <a:lstStyle/>
          <a:p>
            <a:pPr marL="0" indent="0">
              <a:buNone/>
            </a:pPr>
            <a:r>
              <a:rPr lang="en-US" sz="1400" dirty="0" smtClean="0">
                <a:solidFill>
                  <a:schemeClr val="dk1"/>
                </a:solidFill>
              </a:rPr>
              <a:t>COA 1:  DPAC </a:t>
            </a:r>
            <a:r>
              <a:rPr lang="en-US" sz="1400" dirty="0">
                <a:solidFill>
                  <a:schemeClr val="dk1"/>
                </a:solidFill>
              </a:rPr>
              <a:t>develop an access code process valid for a specific period of time or test window, </a:t>
            </a:r>
            <a:r>
              <a:rPr lang="en-US" sz="1400" dirty="0" smtClean="0">
                <a:solidFill>
                  <a:schemeClr val="dk1"/>
                </a:solidFill>
              </a:rPr>
              <a:t>similarly </a:t>
            </a:r>
            <a:r>
              <a:rPr lang="en-US" sz="1400" dirty="0">
                <a:solidFill>
                  <a:schemeClr val="dk1"/>
                </a:solidFill>
              </a:rPr>
              <a:t>to current Single Site Testing procedures.  A school would be provided the code to access the CEP </a:t>
            </a:r>
            <a:r>
              <a:rPr lang="en-US" sz="1400" dirty="0" err="1">
                <a:solidFill>
                  <a:schemeClr val="dk1"/>
                </a:solidFill>
              </a:rPr>
              <a:t>iCAT</a:t>
            </a:r>
            <a:r>
              <a:rPr lang="en-US" sz="1400" dirty="0">
                <a:solidFill>
                  <a:schemeClr val="dk1"/>
                </a:solidFill>
              </a:rPr>
              <a:t> and be able to test their students on their schedule based on the availability of their computer lab(s) within the assigned test window.  The schools would be able to test without a MEPS TA/ITA present. </a:t>
            </a:r>
            <a:endParaRPr lang="en-US" sz="1400" dirty="0" smtClean="0">
              <a:solidFill>
                <a:schemeClr val="dk1"/>
              </a:solidFill>
            </a:endParaRPr>
          </a:p>
          <a:p>
            <a:pPr marL="0" indent="0">
              <a:buNone/>
            </a:pPr>
            <a:r>
              <a:rPr lang="en-US" sz="1400" dirty="0" smtClean="0">
                <a:solidFill>
                  <a:schemeClr val="dk1"/>
                </a:solidFill>
              </a:rPr>
              <a:t>DRAWBACK: </a:t>
            </a:r>
            <a:r>
              <a:rPr lang="en-US" sz="1400" dirty="0"/>
              <a:t>Increased test administration support required from school </a:t>
            </a:r>
            <a:r>
              <a:rPr lang="en-US" sz="1400" dirty="0" smtClean="0"/>
              <a:t>personnel</a:t>
            </a:r>
          </a:p>
          <a:p>
            <a:pPr marL="0" indent="0">
              <a:buNone/>
            </a:pPr>
            <a:r>
              <a:rPr lang="en-US" sz="1400" dirty="0">
                <a:solidFill>
                  <a:schemeClr val="dk1"/>
                </a:solidFill>
              </a:rPr>
              <a:t>COA 2:  USMEPCOM purchase tablet computers for each MEPS to make available to  test administrators when needed for use at a school.  A suitable number of tablets would be determined and issued to each MEPS.  When a school desired to test and did not have the right equipment to test, or no computers at all, the tablet computers would be issued to a TA in order to conduct the test.   This would require a version of the CEP </a:t>
            </a:r>
            <a:r>
              <a:rPr lang="en-US" sz="1400" dirty="0" err="1">
                <a:solidFill>
                  <a:schemeClr val="dk1"/>
                </a:solidFill>
              </a:rPr>
              <a:t>iCAT</a:t>
            </a:r>
            <a:r>
              <a:rPr lang="en-US" sz="1400" dirty="0">
                <a:solidFill>
                  <a:schemeClr val="dk1"/>
                </a:solidFill>
              </a:rPr>
              <a:t> compatible with tablets.  DPAC would need to develop alternate interfaces and a new test delivery application to run on tablets of interest.  DPAC would need to conduct a study to evaluate whether there are any psychometric issues such as performance differences across the different tablets. This work is underway at DPAC and projected for completion in Sept 2019.</a:t>
            </a:r>
            <a:r>
              <a:rPr lang="en-US" sz="1400" dirty="0"/>
              <a:t> </a:t>
            </a:r>
            <a:endParaRPr lang="en-US" sz="1400" dirty="0">
              <a:solidFill>
                <a:schemeClr val="dk1"/>
              </a:solidFill>
            </a:endParaRPr>
          </a:p>
          <a:p>
            <a:pPr marL="0" indent="0">
              <a:buNone/>
            </a:pPr>
            <a:r>
              <a:rPr lang="en-US" sz="1400" dirty="0">
                <a:solidFill>
                  <a:schemeClr val="dk1"/>
                </a:solidFill>
              </a:rPr>
              <a:t>DRAWBACK:</a:t>
            </a:r>
            <a:r>
              <a:rPr lang="en-US" sz="1400" dirty="0"/>
              <a:t> Increased costs associated with the purchase and maintenance of tablets and associated security and test delivery software.</a:t>
            </a:r>
          </a:p>
          <a:p>
            <a:pPr marL="0" indent="0">
              <a:buNone/>
            </a:pPr>
            <a:r>
              <a:rPr lang="en-US" sz="1400" dirty="0" smtClean="0">
                <a:solidFill>
                  <a:schemeClr val="dk1"/>
                </a:solidFill>
              </a:rPr>
              <a:t>COA </a:t>
            </a:r>
            <a:r>
              <a:rPr lang="en-US" sz="1400" dirty="0">
                <a:solidFill>
                  <a:schemeClr val="dk1"/>
                </a:solidFill>
              </a:rPr>
              <a:t>3: USMEPCOM purchase and configure a government laptop as a server or hotspot to provide the test via local network or </a:t>
            </a:r>
            <a:r>
              <a:rPr lang="en-US" sz="1400" dirty="0" err="1">
                <a:solidFill>
                  <a:schemeClr val="dk1"/>
                </a:solidFill>
              </a:rPr>
              <a:t>wifi</a:t>
            </a:r>
            <a:r>
              <a:rPr lang="en-US" sz="1400" dirty="0">
                <a:solidFill>
                  <a:schemeClr val="dk1"/>
                </a:solidFill>
              </a:rPr>
              <a:t> to school tablets and or student phones, by developing a CEP “app” that the student could take the CEP on their phone in the school setting.  This would require programming and test development by both USMEPCOM and DPAC.  DPAC would have to be consulted regarding feasibility as well as the time and effort required to complete the programming and new test versions.  Additionally, DPAC would need to conduct a study to evaluate whether there are any psychometric issues with this option.</a:t>
            </a:r>
            <a:r>
              <a:rPr lang="en-US" sz="1400" dirty="0"/>
              <a:t> </a:t>
            </a:r>
            <a:endParaRPr lang="en-US" sz="1400" dirty="0">
              <a:solidFill>
                <a:schemeClr val="dk1"/>
              </a:solidFill>
            </a:endParaRPr>
          </a:p>
          <a:p>
            <a:pPr marL="0" indent="0">
              <a:buNone/>
            </a:pPr>
            <a:r>
              <a:rPr lang="en-US" sz="1400" dirty="0">
                <a:solidFill>
                  <a:schemeClr val="dk1"/>
                </a:solidFill>
              </a:rPr>
              <a:t>DRAWBACK: </a:t>
            </a:r>
            <a:r>
              <a:rPr lang="en-US" sz="1400" dirty="0"/>
              <a:t>Increased costs associated with developing an </a:t>
            </a:r>
            <a:r>
              <a:rPr lang="en-US" sz="1400" dirty="0" err="1"/>
              <a:t>iCAT</a:t>
            </a:r>
            <a:r>
              <a:rPr lang="en-US" sz="1400" dirty="0"/>
              <a:t> application that runs on existing student/school </a:t>
            </a:r>
            <a:r>
              <a:rPr lang="en-US" sz="1400" dirty="0" smtClean="0"/>
              <a:t>devices</a:t>
            </a:r>
            <a:endParaRPr lang="en-US" sz="1400" dirty="0"/>
          </a:p>
          <a:p>
            <a:pPr marL="0" indent="0">
              <a:buNone/>
            </a:pPr>
            <a:r>
              <a:rPr lang="en-US" sz="1400" dirty="0">
                <a:solidFill>
                  <a:schemeClr val="dk1"/>
                </a:solidFill>
              </a:rPr>
              <a:t>COA 4: Administer the P&amp;P CEP test as a “low stakes” test where applicants would take a verification test at the MEPS if the results are used for enlistment.  This would allow continued use of the P&amp;P test.  DPAC would need to develop a verification test process similar to that used for </a:t>
            </a:r>
            <a:r>
              <a:rPr lang="en-US" sz="1400" dirty="0" err="1">
                <a:solidFill>
                  <a:schemeClr val="dk1"/>
                </a:solidFill>
              </a:rPr>
              <a:t>PiCAT</a:t>
            </a:r>
            <a:r>
              <a:rPr lang="en-US" sz="1400" dirty="0">
                <a:solidFill>
                  <a:schemeClr val="dk1"/>
                </a:solidFill>
              </a:rPr>
              <a:t>, so DPAC would need to determine feasibility and level of effort.  This option would require MAPWG approval prior to conducting any level of effort analysis</a:t>
            </a:r>
            <a:r>
              <a:rPr lang="en-US" sz="1400" dirty="0" smtClean="0">
                <a:solidFill>
                  <a:schemeClr val="dk1"/>
                </a:solidFill>
              </a:rPr>
              <a:t>.</a:t>
            </a:r>
            <a:endParaRPr lang="en-US" sz="1400" dirty="0">
              <a:solidFill>
                <a:schemeClr val="dk1"/>
              </a:solidFill>
            </a:endParaRPr>
          </a:p>
          <a:p>
            <a:pPr marL="0" indent="0">
              <a:buNone/>
            </a:pPr>
            <a:r>
              <a:rPr lang="en-US" sz="1400" dirty="0">
                <a:solidFill>
                  <a:schemeClr val="dk1"/>
                </a:solidFill>
              </a:rPr>
              <a:t>DRAWBACK: </a:t>
            </a:r>
            <a:r>
              <a:rPr lang="en-US" sz="1400" dirty="0"/>
              <a:t>Discontinued use of CEP P&amp;P ASVAB scores for operational enlistment purposes (negatively impact accessions</a:t>
            </a:r>
            <a:r>
              <a:rPr lang="en-US" sz="1400" dirty="0" smtClean="0"/>
              <a:t>)</a:t>
            </a:r>
            <a:endParaRPr lang="en-US" sz="1400" dirty="0"/>
          </a:p>
          <a:p>
            <a:pPr marL="0" indent="0">
              <a:buNone/>
            </a:pPr>
            <a:r>
              <a:rPr lang="en-US" sz="1400" dirty="0">
                <a:solidFill>
                  <a:schemeClr val="dk1"/>
                </a:solidFill>
              </a:rPr>
              <a:t>COA 5:  Develop a test version which could be administered via DVD.  This would allow a MEPS to send an appropriate number of disks to a school to have them plug the disk into their computers and administer the test.  This option would require DPAC programming to administer the test via a disk.  DPAC would have to be consulted regarding feasibility as well as the time and effort required to complete the programming.  DPAC would need to conduct a study to evaluate whether there are any psychometric issues with this option</a:t>
            </a:r>
            <a:r>
              <a:rPr lang="en-US" sz="1400" dirty="0" smtClean="0">
                <a:solidFill>
                  <a:schemeClr val="dk1"/>
                </a:solidFill>
              </a:rPr>
              <a:t>.</a:t>
            </a:r>
            <a:endParaRPr lang="en-US" sz="1400" dirty="0">
              <a:solidFill>
                <a:schemeClr val="dk1"/>
              </a:solidFill>
            </a:endParaRPr>
          </a:p>
          <a:p>
            <a:pPr marL="0" indent="0">
              <a:buNone/>
            </a:pPr>
            <a:r>
              <a:rPr lang="en-US" sz="1400" dirty="0">
                <a:solidFill>
                  <a:schemeClr val="dk1"/>
                </a:solidFill>
              </a:rPr>
              <a:t>DRAWBACK:  </a:t>
            </a:r>
            <a:r>
              <a:rPr lang="en-US" sz="1400" dirty="0"/>
              <a:t>Security and cost implications of developing a stand-alone (non-internet) version of CAT-ASVAB for use in CEP.</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1900058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eaa6c2b-aa46-446b-9c77-df40e25880af">
      <Value>97</Value>
    </TaxCatchAll>
    <f77d4e928c6b48aab99db32e3ca1edce xmlns="76d51076-6db7-435c-87f6-c71836b54b1c">
      <Terms xmlns="http://schemas.microsoft.com/office/infopath/2007/PartnerControls"/>
    </f77d4e928c6b48aab99db32e3ca1edce>
    <md4da4559d624a0c86995cfb7c0afd61 xmlns="76d51076-6db7-435c-87f6-c71836b54b1c">
      <Terms xmlns="http://schemas.microsoft.com/office/infopath/2007/PartnerControls"/>
    </md4da4559d624a0c86995cfb7c0afd61>
    <ida581d1fbe54af6b5161e9f729db23c xmlns="76d51076-6db7-435c-87f6-c71836b54b1c">
      <Terms xmlns="http://schemas.microsoft.com/office/infopath/2007/PartnerControls">
        <TermInfo xmlns="http://schemas.microsoft.com/office/infopath/2007/PartnerControls">
          <TermName xmlns="http://schemas.microsoft.com/office/infopath/2007/PartnerControls">U//FOUO</TermName>
          <TermId xmlns="http://schemas.microsoft.com/office/infopath/2007/PartnerControls">01100afb-558a-48aa-9052-015e394f7ca4</TermId>
        </TermInfo>
      </Terms>
    </ida581d1fbe54af6b5161e9f729db23c>
    <Component xmlns="76d51076-6db7-435c-87f6-c71836b54b1c">Select</Component>
    <_dlc_DocId xmlns="76d51076-6db7-435c-87f6-c71836b54b1c">V75D2DNZN5QX-385312085-460</_dlc_DocId>
    <_dlc_DocIdUrl xmlns="76d51076-6db7-435c-87f6-c71836b54b1c">
      <Url>https://dhra.deps.mil/dod/dhrahq/CO/proj/mapwg/_layouts/15/DocIdRedir.aspx?ID=V75D2DNZN5QX-385312085-460</Url>
      <Description>V75D2DNZN5QX-385312085-460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HRA HQ Standard" ma:contentTypeID="0x010100DAC35416CA11B045880B4D6AF7AC3C66008A419C2FE31C2B429C916C9CF27C6A07" ma:contentTypeVersion="10" ma:contentTypeDescription="" ma:contentTypeScope="" ma:versionID="b3322d7e82813e3b0a50d32378dfc3f3">
  <xsd:schema xmlns:xsd="http://www.w3.org/2001/XMLSchema" xmlns:xs="http://www.w3.org/2001/XMLSchema" xmlns:p="http://schemas.microsoft.com/office/2006/metadata/properties" xmlns:ns2="76d51076-6db7-435c-87f6-c71836b54b1c" xmlns:ns3="beaa6c2b-aa46-446b-9c77-df40e25880af" targetNamespace="http://schemas.microsoft.com/office/2006/metadata/properties" ma:root="true" ma:fieldsID="aeea5c45046de80fd63a6245e941b93b" ns2:_="" ns3:_="">
    <xsd:import namespace="76d51076-6db7-435c-87f6-c71836b54b1c"/>
    <xsd:import namespace="beaa6c2b-aa46-446b-9c77-df40e25880af"/>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TaxCatchAllLabel" minOccurs="0"/>
                <xsd:element ref="ns2:ida581d1fbe54af6b5161e9f729db23c" minOccurs="0"/>
                <xsd:element ref="ns2:f77d4e928c6b48aab99db32e3ca1edce" minOccurs="0"/>
                <xsd:element ref="ns2:md4da4559d624a0c86995cfb7c0afd61" minOccurs="0"/>
                <xsd:element ref="ns2: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1076-6db7-435c-87f6-c71836b54b1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da581d1fbe54af6b5161e9f729db23c" ma:index="13" ma:taxonomy="true" ma:internalName="ida581d1fbe54af6b5161e9f729db23c" ma:taxonomyFieldName="Information_x0020_Security_x0020_Designation" ma:displayName="Information Security Designation" ma:indexed="true" ma:readOnly="false" ma:default="" ma:fieldId="{2da581d1-fbe5-4af6-b516-1e9f729db23c}" ma:sspId="39cb8016-4e56-4d6a-b378-547c1fe9c49f" ma:termSetId="898387a7-0de9-4292-b719-c37310eb6f51" ma:anchorId="00000000-0000-0000-0000-000000000000" ma:open="false" ma:isKeyword="false">
      <xsd:complexType>
        <xsd:sequence>
          <xsd:element ref="pc:Terms" minOccurs="0" maxOccurs="1"/>
        </xsd:sequence>
      </xsd:complexType>
    </xsd:element>
    <xsd:element name="f77d4e928c6b48aab99db32e3ca1edce" ma:index="15" nillable="true" ma:taxonomy="true" ma:internalName="f77d4e928c6b48aab99db32e3ca1edce" ma:taxonomyFieldName="documentType" ma:displayName="Document Type" ma:default="" ma:fieldId="{f77d4e92-8c6b-48aa-b99d-b32e3ca1edce}" ma:taxonomyMulti="true" ma:sspId="39cb8016-4e56-4d6a-b378-547c1fe9c49f" ma:termSetId="3e92ac32-784f-48e0-8b26-2ef770069e41" ma:anchorId="00000000-0000-0000-0000-000000000000" ma:open="false" ma:isKeyword="false">
      <xsd:complexType>
        <xsd:sequence>
          <xsd:element ref="pc:Terms" minOccurs="0" maxOccurs="1"/>
        </xsd:sequence>
      </xsd:complexType>
    </xsd:element>
    <xsd:element name="md4da4559d624a0c86995cfb7c0afd61" ma:index="17" nillable="true" ma:taxonomy="true" ma:internalName="md4da4559d624a0c86995cfb7c0afd61" ma:taxonomyFieldName="Fiscal_x0020_Year" ma:displayName="Fiscal Year" ma:default="" ma:fieldId="{6d4da455-9d62-4a0c-8699-5cfb7c0afd61}" ma:sspId="39cb8016-4e56-4d6a-b378-547c1fe9c49f" ma:termSetId="bbdee14f-e5cb-47ce-a52f-6b26ca7247f6" ma:anchorId="00000000-0000-0000-0000-000000000000" ma:open="false" ma:isKeyword="false">
      <xsd:complexType>
        <xsd:sequence>
          <xsd:element ref="pc:Terms" minOccurs="0" maxOccurs="1"/>
        </xsd:sequence>
      </xsd:complexType>
    </xsd:element>
    <xsd:element name="Component" ma:index="19" nillable="true" ma:displayName="Component" ma:default="Select" ma:format="Dropdown" ma:internalName="Component">
      <xsd:simpleType>
        <xsd:restriction base="dms:Choice">
          <xsd:enumeration value="Select"/>
          <xsd:enumeration value="DHRA HQ"/>
          <xsd:enumeration value="PPO"/>
          <xsd:enumeration value="PSO"/>
          <xsd:enumeration value="OGC"/>
          <xsd:enumeration value="RM"/>
          <xsd:enumeration value="OOD"/>
        </xsd:restriction>
      </xsd:simpleType>
    </xsd:element>
  </xsd:schema>
  <xsd:schema xmlns:xsd="http://www.w3.org/2001/XMLSchema" xmlns:xs="http://www.w3.org/2001/XMLSchema" xmlns:dms="http://schemas.microsoft.com/office/2006/documentManagement/types" xmlns:pc="http://schemas.microsoft.com/office/infopath/2007/PartnerControls" targetNamespace="beaa6c2b-aa46-446b-9c77-df40e25880af"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1c6f36fd-163e-44e9-84ee-d6dde17083e4}" ma:internalName="TaxCatchAll" ma:showField="CatchAllData" ma:web="76d51076-6db7-435c-87f6-c71836b54b1c">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1c6f36fd-163e-44e9-84ee-d6dde17083e4}" ma:internalName="TaxCatchAllLabel" ma:readOnly="true" ma:showField="CatchAllDataLabel" ma:web="76d51076-6db7-435c-87f6-c71836b54b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635380914380853317</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635380914380853317</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635380914380853317</Data>
    <Filter/>
  </Receiver>
</spe:Receivers>
</file>

<file path=customXml/itemProps1.xml><?xml version="1.0" encoding="utf-8"?>
<ds:datastoreItem xmlns:ds="http://schemas.openxmlformats.org/officeDocument/2006/customXml" ds:itemID="{9A473D6C-FF31-4EF1-8DB5-EA7CD35A496A}">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beaa6c2b-aa46-446b-9c77-df40e25880af"/>
    <ds:schemaRef ds:uri="76d51076-6db7-435c-87f6-c71836b54b1c"/>
    <ds:schemaRef ds:uri="http://www.w3.org/XML/1998/namespace"/>
    <ds:schemaRef ds:uri="http://purl.org/dc/dcmitype/"/>
  </ds:schemaRefs>
</ds:datastoreItem>
</file>

<file path=customXml/itemProps2.xml><?xml version="1.0" encoding="utf-8"?>
<ds:datastoreItem xmlns:ds="http://schemas.openxmlformats.org/officeDocument/2006/customXml" ds:itemID="{3D4DCFBC-3D44-4B98-B1E9-2951E79A88AA}">
  <ds:schemaRefs>
    <ds:schemaRef ds:uri="http://schemas.microsoft.com/sharepoint/v3/contenttype/forms"/>
  </ds:schemaRefs>
</ds:datastoreItem>
</file>

<file path=customXml/itemProps3.xml><?xml version="1.0" encoding="utf-8"?>
<ds:datastoreItem xmlns:ds="http://schemas.openxmlformats.org/officeDocument/2006/customXml" ds:itemID="{9ED20FF5-F300-44D5-89A2-A01DDB89D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1076-6db7-435c-87f6-c71836b54b1c"/>
    <ds:schemaRef ds:uri="beaa6c2b-aa46-446b-9c77-df40e25880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EC9B0E8-48BB-49E6-A9AF-C424DC494CB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29450</TotalTime>
  <Words>4709</Words>
  <Application>Microsoft Office PowerPoint</Application>
  <PresentationFormat>Widescreen</PresentationFormat>
  <Paragraphs>504</Paragraphs>
  <Slides>48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Arial Hebrew</vt:lpstr>
      <vt:lpstr>Calibri</vt:lpstr>
      <vt:lpstr>Gotham</vt:lpstr>
      <vt:lpstr>Gotham Light</vt:lpstr>
      <vt:lpstr>Gotham Medium</vt:lpstr>
      <vt:lpstr>Tahoma</vt:lpstr>
      <vt:lpstr>Office Theme</vt:lpstr>
      <vt:lpstr>7_Office Theme</vt:lpstr>
      <vt:lpstr>PowerPoint Presentation</vt:lpstr>
      <vt:lpstr>Agenda</vt:lpstr>
      <vt:lpstr>ASVAB CEP Metrics </vt:lpstr>
      <vt:lpstr>ASVAB CEP Numbers and Metrics</vt:lpstr>
      <vt:lpstr>School Year 18-19  Paper and Pencil Numbers    CEP iCAT Numbers</vt:lpstr>
      <vt:lpstr>Leads and Options</vt:lpstr>
      <vt:lpstr>Accessions By Service:   Number of Students Using ASVAB CEP Score for Enlistment</vt:lpstr>
      <vt:lpstr>CEP IPR</vt:lpstr>
      <vt:lpstr>Preliminary Recommendations for Elimination of P&amp;P</vt:lpstr>
      <vt:lpstr>Conclusions and Next Steps:</vt:lpstr>
      <vt:lpstr>Conclusions and Next Steps:</vt:lpstr>
      <vt:lpstr>Needs Assessment and Action Items </vt:lpstr>
      <vt:lpstr>Expert Panel/Needs Assessment:  Recommendations and Progress</vt:lpstr>
      <vt:lpstr>Expert Panel/Needs Assessment:  Recommendations and Progress</vt:lpstr>
      <vt:lpstr>Expert Panel/Needs Assessment:  Recommendations and Progress</vt:lpstr>
      <vt:lpstr>Expert Panel/Needs Assessment:  Recommendations and Progress</vt:lpstr>
      <vt:lpstr>Expert Panel/Needs Assessment:  Recommendations and Progress</vt:lpstr>
      <vt:lpstr>Expert Panel/Needs Assessment:  Recommendations and Progress</vt:lpstr>
      <vt:lpstr>Expert Panel/Needs Assessment:  Recommendations and Progress</vt:lpstr>
      <vt:lpstr>Actions Completed:</vt:lpstr>
      <vt:lpstr>Recommendations:</vt:lpstr>
      <vt:lpstr>Recommendations, cont:</vt:lpstr>
      <vt:lpstr>Recommendations, cont:</vt:lpstr>
      <vt:lpstr>  State Usage of ASVAB CEP</vt:lpstr>
      <vt:lpstr>ASVAB CEP and ESSA</vt:lpstr>
      <vt:lpstr>Level of Engagement by State</vt:lpstr>
      <vt:lpstr>ESS and Recruiting Commands Engagement with State BOEs</vt:lpstr>
      <vt:lpstr>Contracting Effort:  State Usage of ASVAB</vt:lpstr>
      <vt:lpstr>ASVAB CEP Orientation Event in Indiana</vt:lpstr>
      <vt:lpstr>PTI Proficiency Training </vt:lpstr>
      <vt:lpstr>PTI Proficiency Training</vt:lpstr>
      <vt:lpstr>PTI Proficiency Requirements</vt:lpstr>
      <vt:lpstr>Post-Test Interpretation Proficiency Training</vt:lpstr>
      <vt:lpstr>Virtual Training Consists of: </vt:lpstr>
      <vt:lpstr>Virtual Training Topics Covered</vt:lpstr>
      <vt:lpstr>In-Person Group Composition</vt:lpstr>
      <vt:lpstr>Attendee Feedback</vt:lpstr>
      <vt:lpstr>Expert Panel:  FYI Revisions     Expert Panel Members:  Jim Rounds, Patrick Rottinghaus,  Contract Project Manager:  Rod McCloy,  Government:  Dan Segall, Marry Pommerich, Shannon Salyer </vt:lpstr>
      <vt:lpstr>Background</vt:lpstr>
      <vt:lpstr>Background (cont.)</vt:lpstr>
      <vt:lpstr>Tasks Conducted in Initial Research on FYI Revision</vt:lpstr>
      <vt:lpstr>Sample</vt:lpstr>
      <vt:lpstr>Results by Sex</vt:lpstr>
      <vt:lpstr>Next Steps </vt:lpstr>
      <vt:lpstr>#OptionReady</vt:lpstr>
      <vt:lpstr>What is #optionready? </vt:lpstr>
      <vt:lpstr>#optionready Campaign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Solon, Mollie (BOS-MLW)</dc:creator>
  <cp:lastModifiedBy>Kate McLean</cp:lastModifiedBy>
  <cp:revision>297</cp:revision>
  <dcterms:created xsi:type="dcterms:W3CDTF">2016-12-01T15:32:03Z</dcterms:created>
  <dcterms:modified xsi:type="dcterms:W3CDTF">2019-10-11T15:53:25Z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0x010100DAC35416CA11B045880B4D6AF7AC3C66008A419C2FE31C2B429C916C9CF27C6A07</vt:lpwstr>
  </property>
  <property fmtid="{D5CDD505-2E9C-101B-9397-08002B2CF9AE}" pid="3" name="_dlc_DocIdItemGuid">
    <vt:lpwstr>dd26286a-c4d4-4f62-a49f-9386cdf3575e</vt:lpwstr>
  </property>
  <property fmtid="{D5CDD505-2E9C-101B-9397-08002B2CF9AE}" pid="4" name="documentType">
    <vt:lpwstr/>
  </property>
  <property fmtid="{D5CDD505-2E9C-101B-9397-08002B2CF9AE}" pid="5" name="Information Security Designation">
    <vt:lpwstr>97;#U//FOUO|01100afb-558a-48aa-9052-015e394f7ca4</vt:lpwstr>
  </property>
  <property fmtid="{D5CDD505-2E9C-101B-9397-08002B2CF9AE}" pid="6" name="Fiscal Year">
    <vt:lpwstr/>
  </property>
  <property fmtid="{D5CDD505-2E9C-101B-9397-08002B2CF9AE}" pid="7" name="TitusGUID">
    <vt:lpwstr>e025e84a-50d2-4408-9dde-9e068911ad75</vt:lpwstr>
  </property>
</Properties>
</file>