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2" r:id="rId2"/>
    <p:sldMasterId id="2147483716" r:id="rId3"/>
    <p:sldMasterId id="2147483730" r:id="rId4"/>
  </p:sldMasterIdLst>
  <p:notesMasterIdLst>
    <p:notesMasterId r:id="rId49"/>
  </p:notesMasterIdLst>
  <p:sldIdLst>
    <p:sldId id="281" r:id="rId5"/>
    <p:sldId id="282" r:id="rId6"/>
    <p:sldId id="326" r:id="rId7"/>
    <p:sldId id="302" r:id="rId8"/>
    <p:sldId id="304" r:id="rId9"/>
    <p:sldId id="307" r:id="rId10"/>
    <p:sldId id="306" r:id="rId11"/>
    <p:sldId id="308" r:id="rId12"/>
    <p:sldId id="305" r:id="rId13"/>
    <p:sldId id="309" r:id="rId14"/>
    <p:sldId id="327" r:id="rId15"/>
    <p:sldId id="328" r:id="rId16"/>
    <p:sldId id="330" r:id="rId17"/>
    <p:sldId id="265" r:id="rId18"/>
    <p:sldId id="318" r:id="rId19"/>
    <p:sldId id="312" r:id="rId20"/>
    <p:sldId id="315" r:id="rId21"/>
    <p:sldId id="316" r:id="rId22"/>
    <p:sldId id="317" r:id="rId23"/>
    <p:sldId id="310" r:id="rId24"/>
    <p:sldId id="290" r:id="rId25"/>
    <p:sldId id="332" r:id="rId26"/>
    <p:sldId id="331" r:id="rId27"/>
    <p:sldId id="313" r:id="rId28"/>
    <p:sldId id="311" r:id="rId29"/>
    <p:sldId id="289" r:id="rId30"/>
    <p:sldId id="266" r:id="rId31"/>
    <p:sldId id="320" r:id="rId32"/>
    <p:sldId id="321" r:id="rId33"/>
    <p:sldId id="322" r:id="rId34"/>
    <p:sldId id="267" r:id="rId35"/>
    <p:sldId id="285" r:id="rId36"/>
    <p:sldId id="268" r:id="rId37"/>
    <p:sldId id="284" r:id="rId38"/>
    <p:sldId id="296" r:id="rId39"/>
    <p:sldId id="314" r:id="rId40"/>
    <p:sldId id="319" r:id="rId41"/>
    <p:sldId id="295" r:id="rId42"/>
    <p:sldId id="298" r:id="rId43"/>
    <p:sldId id="286" r:id="rId44"/>
    <p:sldId id="303" r:id="rId45"/>
    <p:sldId id="301" r:id="rId46"/>
    <p:sldId id="335" r:id="rId47"/>
    <p:sldId id="28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Ottmar" initials="KO"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3" autoAdjust="0"/>
    <p:restoredTop sz="81790" autoAdjust="0"/>
  </p:normalViewPr>
  <p:slideViewPr>
    <p:cSldViewPr snapToGrid="0">
      <p:cViewPr varScale="1">
        <p:scale>
          <a:sx n="85" d="100"/>
          <a:sy n="85" d="100"/>
        </p:scale>
        <p:origin x="17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In-Person PTI Training Participation
In-Person PTI Training Participation
In-Person PTI Training Participation</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rgbClr val="C00000"/>
              </a:solidFill>
              <a:ln w="19050">
                <a:solidFill>
                  <a:schemeClr val="lt1"/>
                </a:solidFill>
              </a:ln>
              <a:effectLst/>
            </c:spPr>
          </c:dPt>
          <c:dPt>
            <c:idx val="3"/>
            <c:bubble3D val="0"/>
            <c:spPr>
              <a:solidFill>
                <a:srgbClr val="1F4E79"/>
              </a:solidFill>
              <a:ln w="19050">
                <a:solidFill>
                  <a:schemeClr val="lt1"/>
                </a:solidFill>
              </a:ln>
              <a:effectLst/>
            </c:spPr>
          </c:dPt>
          <c:dPt>
            <c:idx val="4"/>
            <c:bubble3D val="0"/>
            <c:spPr>
              <a:solidFill>
                <a:schemeClr val="accent3">
                  <a:lumMod val="60000"/>
                </a:schemeClr>
              </a:solidFill>
              <a:ln w="19050">
                <a:solidFill>
                  <a:schemeClr val="lt1"/>
                </a:solidFill>
              </a:ln>
              <a:effectLst/>
            </c:spPr>
          </c:dPt>
          <c:cat>
            <c:strRef>
              <c:f>Sheet1!$A$2:$A$6</c:f>
              <c:strCache>
                <c:ptCount val="5"/>
                <c:pt idx="0">
                  <c:v>MEPCOM</c:v>
                </c:pt>
                <c:pt idx="1">
                  <c:v>ARMY</c:v>
                </c:pt>
                <c:pt idx="2">
                  <c:v>Navy</c:v>
                </c:pt>
                <c:pt idx="3">
                  <c:v>Air Force</c:v>
                </c:pt>
                <c:pt idx="4">
                  <c:v>Coast guard</c:v>
                </c:pt>
              </c:strCache>
            </c:strRef>
          </c:cat>
          <c:val>
            <c:numRef>
              <c:f>Sheet1!$B$2:$B$6</c:f>
              <c:numCache>
                <c:formatCode>General</c:formatCode>
                <c:ptCount val="5"/>
                <c:pt idx="0">
                  <c:v>128.0</c:v>
                </c:pt>
                <c:pt idx="1">
                  <c:v>72.0</c:v>
                </c:pt>
                <c:pt idx="2">
                  <c:v>15.0</c:v>
                </c:pt>
                <c:pt idx="3">
                  <c:v>7.0</c:v>
                </c:pt>
                <c:pt idx="4">
                  <c:v>9.0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832EC-8C59-4D67-9F62-E7A824001E3C}" type="datetimeFigureOut">
              <a:rPr lang="en-US" smtClean="0"/>
              <a:t>10/28/19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2B490-B05D-45EA-A7BE-C0122DC85D5B}" type="slidenum">
              <a:rPr lang="en-US" smtClean="0"/>
              <a:t>‹#›</a:t>
            </a:fld>
            <a:endParaRPr lang="en-US"/>
          </a:p>
        </p:txBody>
      </p:sp>
    </p:spTree>
    <p:extLst>
      <p:ext uri="{BB962C8B-B14F-4D97-AF65-F5344CB8AC3E}">
        <p14:creationId xmlns:p14="http://schemas.microsoft.com/office/powerpoint/2010/main" val="129049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Due to the ambiguity of the information we were able to find on the web, it’s unclear whether some states are referring to just the ASVAB or the CEP as well (and just not referring to it).</a:t>
            </a:r>
            <a:endParaRPr lang="en-US" dirty="0"/>
          </a:p>
        </p:txBody>
      </p:sp>
      <p:sp>
        <p:nvSpPr>
          <p:cNvPr id="4" name="Slide Number Placeholder 3"/>
          <p:cNvSpPr>
            <a:spLocks noGrp="1"/>
          </p:cNvSpPr>
          <p:nvPr>
            <p:ph type="sldNum" sz="quarter" idx="5"/>
          </p:nvPr>
        </p:nvSpPr>
        <p:spPr/>
        <p:txBody>
          <a:bodyPr/>
          <a:lstStyle/>
          <a:p>
            <a:fld id="{0166A1DD-4A3E-4050-9F8C-CDB8D1CF04C7}" type="slidenum">
              <a:rPr lang="en-US" smtClean="0"/>
              <a:pPr/>
              <a:t>18</a:t>
            </a:fld>
            <a:endParaRPr lang="en-US"/>
          </a:p>
        </p:txBody>
      </p:sp>
    </p:spTree>
    <p:extLst>
      <p:ext uri="{BB962C8B-B14F-4D97-AF65-F5344CB8AC3E}">
        <p14:creationId xmlns:p14="http://schemas.microsoft.com/office/powerpoint/2010/main" val="144295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DCD94-8FCD-4706-ADAE-2A3E62E5696E}" type="slidenum">
              <a:rPr lang="en-US" smtClean="0"/>
              <a:t>44</a:t>
            </a:fld>
            <a:endParaRPr lang="en-US"/>
          </a:p>
        </p:txBody>
      </p:sp>
    </p:spTree>
    <p:extLst>
      <p:ext uri="{BB962C8B-B14F-4D97-AF65-F5344CB8AC3E}">
        <p14:creationId xmlns:p14="http://schemas.microsoft.com/office/powerpoint/2010/main" val="352662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166A1DD-4A3E-4050-9F8C-CDB8D1CF04C7}" type="slidenum">
              <a:rPr lang="en-US" smtClean="0"/>
              <a:pPr/>
              <a:t>20</a:t>
            </a:fld>
            <a:endParaRPr lang="en-US" dirty="0"/>
          </a:p>
        </p:txBody>
      </p:sp>
    </p:spTree>
    <p:extLst>
      <p:ext uri="{BB962C8B-B14F-4D97-AF65-F5344CB8AC3E}">
        <p14:creationId xmlns:p14="http://schemas.microsoft.com/office/powerpoint/2010/main" val="23617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DCD94-8FCD-4706-ADAE-2A3E62E5696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2805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Indianapolis increased the number of students tested by 405 percent more than last year's goal which increased percentage of leads by 386 percent largely due to state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786, 807 students test is the most students tested in over 20 years.  Probably longer.</a:t>
            </a:r>
          </a:p>
          <a:p>
            <a:endParaRPr lang="en-US" dirty="0"/>
          </a:p>
        </p:txBody>
      </p:sp>
      <p:sp>
        <p:nvSpPr>
          <p:cNvPr id="4" name="Slide Number Placeholder 3"/>
          <p:cNvSpPr>
            <a:spLocks noGrp="1"/>
          </p:cNvSpPr>
          <p:nvPr>
            <p:ph type="sldNum" sz="quarter" idx="10"/>
          </p:nvPr>
        </p:nvSpPr>
        <p:spPr/>
        <p:txBody>
          <a:bodyPr/>
          <a:lstStyle/>
          <a:p>
            <a:fld id="{F1D2B490-B05D-45EA-A7BE-C0122DC85D5B}" type="slidenum">
              <a:rPr lang="en-US" smtClean="0"/>
              <a:t>28</a:t>
            </a:fld>
            <a:endParaRPr lang="en-US"/>
          </a:p>
        </p:txBody>
      </p:sp>
    </p:spTree>
    <p:extLst>
      <p:ext uri="{BB962C8B-B14F-4D97-AF65-F5344CB8AC3E}">
        <p14:creationId xmlns:p14="http://schemas.microsoft.com/office/powerpoint/2010/main" val="16979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a:t>
            </a:r>
            <a:endParaRPr lang="en-US" dirty="0"/>
          </a:p>
        </p:txBody>
      </p:sp>
      <p:sp>
        <p:nvSpPr>
          <p:cNvPr id="4" name="Slide Number Placeholder 3"/>
          <p:cNvSpPr>
            <a:spLocks noGrp="1"/>
          </p:cNvSpPr>
          <p:nvPr>
            <p:ph type="sldNum" sz="quarter" idx="10"/>
          </p:nvPr>
        </p:nvSpPr>
        <p:spPr/>
        <p:txBody>
          <a:bodyPr/>
          <a:lstStyle/>
          <a:p>
            <a:fld id="{F1D2B490-B05D-45EA-A7BE-C0122DC85D5B}" type="slidenum">
              <a:rPr lang="en-US" smtClean="0"/>
              <a:t>30</a:t>
            </a:fld>
            <a:endParaRPr lang="en-US"/>
          </a:p>
        </p:txBody>
      </p:sp>
    </p:spTree>
    <p:extLst>
      <p:ext uri="{BB962C8B-B14F-4D97-AF65-F5344CB8AC3E}">
        <p14:creationId xmlns:p14="http://schemas.microsoft.com/office/powerpoint/2010/main" val="171845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DCD94-8FCD-4706-ADAE-2A3E62E5696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39821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93% indicated that they were satisfied or very satisfied with the training.</a:t>
            </a:r>
          </a:p>
          <a:p>
            <a:r>
              <a:rPr lang="en-US" dirty="0" smtClean="0"/>
              <a:t>majority of participants thought the small group structure was the best feature of the training and taught them the most about giving a PTI</a:t>
            </a:r>
          </a:p>
          <a:p>
            <a:r>
              <a:rPr lang="en-US" dirty="0" smtClean="0"/>
              <a:t>Based on what they learned from the training in Monterey, respondents indicated that they will practice more, use the website more, and share information/train others/nominate others back in the field to improve their PTIs.</a:t>
            </a:r>
          </a:p>
          <a:p>
            <a:endParaRPr lang="en-US" dirty="0"/>
          </a:p>
        </p:txBody>
      </p:sp>
      <p:sp>
        <p:nvSpPr>
          <p:cNvPr id="4" name="Slide Number Placeholder 3"/>
          <p:cNvSpPr>
            <a:spLocks noGrp="1"/>
          </p:cNvSpPr>
          <p:nvPr>
            <p:ph type="sldNum" sz="quarter" idx="10"/>
          </p:nvPr>
        </p:nvSpPr>
        <p:spPr/>
        <p:txBody>
          <a:bodyPr/>
          <a:lstStyle/>
          <a:p>
            <a:fld id="{ACC8F0A3-39B3-FF4B-9FFE-3A8E47C57A99}"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12726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1DCD94-8FCD-4706-ADAE-2A3E62E5696E}" type="slidenum">
              <a:rPr lang="en-US" smtClean="0"/>
              <a:t>40</a:t>
            </a:fld>
            <a:endParaRPr lang="en-US"/>
          </a:p>
        </p:txBody>
      </p:sp>
    </p:spTree>
    <p:extLst>
      <p:ext uri="{BB962C8B-B14F-4D97-AF65-F5344CB8AC3E}">
        <p14:creationId xmlns:p14="http://schemas.microsoft.com/office/powerpoint/2010/main" val="334280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Counselor feedback suggests that students are often hesitant to sign up because of their preconceived belief that it’s just for those interested in the military. Counselors don’t know how to market the program.</a:t>
            </a:r>
          </a:p>
          <a:p>
            <a:endParaRPr lang="en-US" altLang="en-US" smtClean="0"/>
          </a:p>
          <a:p>
            <a:r>
              <a:rPr lang="en-US" altLang="en-US" smtClean="0"/>
              <a:t>The first 3 pages of this toolkit provide general info, tips and examples. Last page is updated monthly with new posts to share. </a:t>
            </a:r>
          </a:p>
          <a:p>
            <a:endParaRPr lang="en-US" altLang="en-US" smtClean="0"/>
          </a:p>
          <a:p>
            <a:pPr eaLnBrk="1" hangingPunct="1">
              <a:spcBef>
                <a:spcPct val="0"/>
              </a:spcBef>
            </a:pPr>
            <a:r>
              <a:rPr lang="en-US" altLang="en-US" smtClean="0"/>
              <a:t>This gives school counselors and educators a simple way to share ASVAB CEP content and resources. Posts are pre-drafted for them. They only have to copy and paste. Plans to include additional graphics they can use to share on social media announcing Test Day. </a:t>
            </a:r>
          </a:p>
          <a:p>
            <a:endParaRPr lang="en-US" altLang="en-US" smtClean="0"/>
          </a:p>
          <a:p>
            <a:r>
              <a:rPr lang="en-US" altLang="en-US" smtClean="0"/>
              <a:t>ESS’s can also post to Facebook groups (I will post to national pages)</a:t>
            </a:r>
          </a:p>
          <a:p>
            <a:endParaRPr lang="en-US" altLang="en-US" smtClean="0"/>
          </a:p>
          <a:p>
            <a:r>
              <a:rPr lang="en-US" altLang="en-US" smtClean="0"/>
              <a:t>Monthly Toolkits are sent to Dave Serra for distribution to ESS’s. </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2AEC24A7-1B5E-4727-B896-085FE9040C1F}" type="slidenum">
              <a:rPr lang="en-US" smtClean="0"/>
              <a:pPr>
                <a:defRPr/>
              </a:pPr>
              <a:t>41</a:t>
            </a:fld>
            <a:endParaRPr lang="en-US" dirty="0"/>
          </a:p>
        </p:txBody>
      </p:sp>
    </p:spTree>
    <p:extLst>
      <p:ext uri="{BB962C8B-B14F-4D97-AF65-F5344CB8AC3E}">
        <p14:creationId xmlns:p14="http://schemas.microsoft.com/office/powerpoint/2010/main" val="262922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5443671"/>
            <a:ext cx="12192000" cy="1115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307507" y="3546505"/>
            <a:ext cx="9360493" cy="1450426"/>
          </a:xfrm>
        </p:spPr>
        <p:txBody>
          <a:bodyPr anchor="t">
            <a:normAutofit/>
          </a:bodyPr>
          <a:lstStyle>
            <a:lvl1pPr algn="l">
              <a:defRPr sz="4000" b="1"/>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10355" y="4238714"/>
            <a:ext cx="7380718" cy="873808"/>
          </a:xfrm>
        </p:spPr>
        <p:txBody>
          <a:bodyPr/>
          <a:lstStyle>
            <a:lvl1pPr marL="0" indent="0" algn="l">
              <a:buNone/>
              <a:defRPr sz="2400">
                <a:latin typeface="Gotham Medium" charset="0"/>
                <a:ea typeface="Gotham Medium" charset="0"/>
                <a:cs typeface="Gotham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smtClean="0">
                <a:solidFill>
                  <a:srgbClr val="002855"/>
                </a:solidFill>
                <a:latin typeface="Gotham Light" charset="0"/>
                <a:ea typeface="Gotham Light" charset="0"/>
                <a:cs typeface="Gotham Light" charset="0"/>
              </a:rPr>
              <a:t>1.23.2017</a:t>
            </a:r>
            <a:endParaRPr lang="en-US" sz="2400" dirty="0">
              <a:solidFill>
                <a:srgbClr val="002855"/>
              </a:solidFill>
              <a:latin typeface="Gotham Light" charset="0"/>
              <a:ea typeface="Gotham Light" charset="0"/>
              <a:cs typeface="Gotham Light"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9841" y="2340384"/>
            <a:ext cx="3563112" cy="960120"/>
          </a:xfrm>
          <a:prstGeom prst="rect">
            <a:avLst/>
          </a:prstGeom>
        </p:spPr>
      </p:pic>
    </p:spTree>
    <p:extLst>
      <p:ext uri="{BB962C8B-B14F-4D97-AF65-F5344CB8AC3E}">
        <p14:creationId xmlns:p14="http://schemas.microsoft.com/office/powerpoint/2010/main" val="394597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469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73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70214"/>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99A9CF-1B36-2248-B528-02521250ED2D}"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246C82-9E8A-8B4A-859A-EC6E0EEB9FBE}" type="slidenum">
              <a:rPr lang="en-US">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0" y="-9695"/>
            <a:ext cx="12192000" cy="3848695"/>
          </a:xfrm>
          <a:prstGeom prst="rect">
            <a:avLst/>
          </a:prstGeom>
        </p:spPr>
      </p:pic>
    </p:spTree>
    <p:extLst>
      <p:ext uri="{BB962C8B-B14F-4D97-AF65-F5344CB8AC3E}">
        <p14:creationId xmlns:p14="http://schemas.microsoft.com/office/powerpoint/2010/main" val="118020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27261" y="355204"/>
            <a:ext cx="3814015" cy="1500187"/>
          </a:xfrm>
        </p:spPr>
        <p:txBody>
          <a:bodyPr anchor="b"/>
          <a:lstStyle>
            <a:lvl1pPr marL="0" indent="0">
              <a:buNone/>
              <a:defRPr sz="1800">
                <a:solidFill>
                  <a:schemeClr val="bg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1637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5443671"/>
            <a:ext cx="12192000" cy="1115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307507" y="3546505"/>
            <a:ext cx="9360493" cy="1450426"/>
          </a:xfrm>
        </p:spPr>
        <p:txBody>
          <a:bodyPr anchor="t">
            <a:normAutofit/>
          </a:bodyPr>
          <a:lstStyle>
            <a:lvl1pPr algn="l">
              <a:defRPr sz="4000" b="1"/>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10355" y="4238714"/>
            <a:ext cx="7380718" cy="873808"/>
          </a:xfrm>
        </p:spPr>
        <p:txBody>
          <a:bodyPr/>
          <a:lstStyle>
            <a:lvl1pPr marL="0" indent="0" algn="l">
              <a:buNone/>
              <a:defRPr sz="2400">
                <a:latin typeface="Gotham Medium" charset="0"/>
                <a:ea typeface="Gotham Medium" charset="0"/>
                <a:cs typeface="Gotham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smtClean="0">
                <a:solidFill>
                  <a:srgbClr val="002855"/>
                </a:solidFill>
                <a:latin typeface="Gotham Light" charset="0"/>
                <a:ea typeface="Gotham Light" charset="0"/>
                <a:cs typeface="Gotham Light" charset="0"/>
              </a:rPr>
              <a:t>1.23.2017</a:t>
            </a:r>
            <a:endParaRPr lang="en-US" sz="2400" dirty="0">
              <a:solidFill>
                <a:srgbClr val="002855"/>
              </a:solidFill>
              <a:latin typeface="Gotham Light" charset="0"/>
              <a:ea typeface="Gotham Light" charset="0"/>
              <a:cs typeface="Gotham Light"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9841" y="2340384"/>
            <a:ext cx="3563112" cy="960120"/>
          </a:xfrm>
          <a:prstGeom prst="rect">
            <a:avLst/>
          </a:prstGeom>
        </p:spPr>
      </p:pic>
    </p:spTree>
    <p:extLst>
      <p:ext uri="{BB962C8B-B14F-4D97-AF65-F5344CB8AC3E}">
        <p14:creationId xmlns:p14="http://schemas.microsoft.com/office/powerpoint/2010/main" val="2274531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otham Light"/>
                <a:ea typeface="Gotham Light"/>
                <a:cs typeface="Arial" charset="0"/>
              </a:defRPr>
            </a:lvl1pPr>
            <a:lvl2pPr>
              <a:defRPr>
                <a:latin typeface="Gotham Light"/>
                <a:ea typeface="Gotham Light"/>
                <a:cs typeface="Arial" charset="0"/>
              </a:defRPr>
            </a:lvl2pPr>
            <a:lvl3pPr>
              <a:defRPr>
                <a:latin typeface="Gotham Light"/>
                <a:ea typeface="Gotham Light"/>
                <a:cs typeface="Arial" charset="0"/>
              </a:defRPr>
            </a:lvl3pPr>
            <a:lvl4pPr>
              <a:defRPr>
                <a:latin typeface="Gotham Light"/>
                <a:ea typeface="Gotham Light"/>
                <a:cs typeface="Arial" charset="0"/>
              </a:defRPr>
            </a:lvl4pPr>
            <a:lvl5pPr>
              <a:defRPr>
                <a:latin typeface="Gotham Light"/>
                <a:ea typeface="Gotham Light"/>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0644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8030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1938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1903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619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otham Light"/>
                <a:ea typeface="Gotham Light"/>
                <a:cs typeface="Arial" charset="0"/>
              </a:defRPr>
            </a:lvl1pPr>
            <a:lvl2pPr>
              <a:defRPr>
                <a:latin typeface="Gotham Light"/>
                <a:ea typeface="Gotham Light"/>
                <a:cs typeface="Arial" charset="0"/>
              </a:defRPr>
            </a:lvl2pPr>
            <a:lvl3pPr>
              <a:defRPr>
                <a:latin typeface="Gotham Light"/>
                <a:ea typeface="Gotham Light"/>
                <a:cs typeface="Arial" charset="0"/>
              </a:defRPr>
            </a:lvl3pPr>
            <a:lvl4pPr>
              <a:defRPr>
                <a:latin typeface="Gotham Light"/>
                <a:ea typeface="Gotham Light"/>
                <a:cs typeface="Arial" charset="0"/>
              </a:defRPr>
            </a:lvl4pPr>
            <a:lvl5pPr>
              <a:defRPr>
                <a:latin typeface="Gotham Light"/>
                <a:ea typeface="Gotham Light"/>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8296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7942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94261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277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1521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7615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70214"/>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99A9CF-1B36-2248-B528-02521250ED2D}"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246C82-9E8A-8B4A-859A-EC6E0EEB9FBE}" type="slidenum">
              <a:rPr lang="en-US">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0" y="-9695"/>
            <a:ext cx="12192000" cy="3848695"/>
          </a:xfrm>
          <a:prstGeom prst="rect">
            <a:avLst/>
          </a:prstGeom>
        </p:spPr>
      </p:pic>
    </p:spTree>
    <p:extLst>
      <p:ext uri="{BB962C8B-B14F-4D97-AF65-F5344CB8AC3E}">
        <p14:creationId xmlns:p14="http://schemas.microsoft.com/office/powerpoint/2010/main" val="822868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27261" y="355204"/>
            <a:ext cx="3814015" cy="1500187"/>
          </a:xfrm>
        </p:spPr>
        <p:txBody>
          <a:bodyPr anchor="b"/>
          <a:lstStyle>
            <a:lvl1pPr marL="0" indent="0">
              <a:buNone/>
              <a:defRPr sz="1800">
                <a:solidFill>
                  <a:schemeClr val="bg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20135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5443671"/>
            <a:ext cx="12192000" cy="1115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307507" y="3546505"/>
            <a:ext cx="9360493" cy="1450426"/>
          </a:xfrm>
        </p:spPr>
        <p:txBody>
          <a:bodyPr anchor="t">
            <a:normAutofit/>
          </a:bodyPr>
          <a:lstStyle>
            <a:lvl1pPr algn="l">
              <a:defRPr sz="4000" b="1"/>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10355" y="4238714"/>
            <a:ext cx="7380718" cy="873808"/>
          </a:xfrm>
        </p:spPr>
        <p:txBody>
          <a:bodyPr/>
          <a:lstStyle>
            <a:lvl1pPr marL="0" indent="0" algn="l">
              <a:buNone/>
              <a:defRPr sz="2400">
                <a:latin typeface="Gotham Medium" charset="0"/>
                <a:ea typeface="Gotham Medium" charset="0"/>
                <a:cs typeface="Gotham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smtClean="0">
                <a:solidFill>
                  <a:srgbClr val="002855"/>
                </a:solidFill>
                <a:latin typeface="Gotham Light" charset="0"/>
                <a:ea typeface="Gotham Light" charset="0"/>
                <a:cs typeface="Gotham Light" charset="0"/>
              </a:rPr>
              <a:t>1.23.2017</a:t>
            </a:r>
            <a:endParaRPr lang="en-US" sz="2400" dirty="0">
              <a:solidFill>
                <a:srgbClr val="002855"/>
              </a:solidFill>
              <a:latin typeface="Gotham Light" charset="0"/>
              <a:ea typeface="Gotham Light" charset="0"/>
              <a:cs typeface="Gotham Light"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9841" y="2340384"/>
            <a:ext cx="3563112" cy="960120"/>
          </a:xfrm>
          <a:prstGeom prst="rect">
            <a:avLst/>
          </a:prstGeom>
        </p:spPr>
      </p:pic>
    </p:spTree>
    <p:extLst>
      <p:ext uri="{BB962C8B-B14F-4D97-AF65-F5344CB8AC3E}">
        <p14:creationId xmlns:p14="http://schemas.microsoft.com/office/powerpoint/2010/main" val="3682553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otham Light"/>
                <a:ea typeface="Gotham Light"/>
                <a:cs typeface="Arial" charset="0"/>
              </a:defRPr>
            </a:lvl1pPr>
            <a:lvl2pPr>
              <a:defRPr>
                <a:latin typeface="Gotham Light"/>
                <a:ea typeface="Gotham Light"/>
                <a:cs typeface="Arial" charset="0"/>
              </a:defRPr>
            </a:lvl2pPr>
            <a:lvl3pPr>
              <a:defRPr>
                <a:latin typeface="Gotham Light"/>
                <a:ea typeface="Gotham Light"/>
                <a:cs typeface="Arial" charset="0"/>
              </a:defRPr>
            </a:lvl3pPr>
            <a:lvl4pPr>
              <a:defRPr>
                <a:latin typeface="Gotham Light"/>
                <a:ea typeface="Gotham Light"/>
                <a:cs typeface="Arial" charset="0"/>
              </a:defRPr>
            </a:lvl4pPr>
            <a:lvl5pPr>
              <a:defRPr>
                <a:latin typeface="Gotham Light"/>
                <a:ea typeface="Gotham Light"/>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4153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115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1447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99139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212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6566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4896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5773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9885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7420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1835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70214"/>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99A9CF-1B36-2248-B528-02521250ED2D}"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246C82-9E8A-8B4A-859A-EC6E0EEB9FBE}" type="slidenum">
              <a:rPr lang="en-US">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0" y="-9695"/>
            <a:ext cx="12192000" cy="3848695"/>
          </a:xfrm>
          <a:prstGeom prst="rect">
            <a:avLst/>
          </a:prstGeom>
        </p:spPr>
      </p:pic>
    </p:spTree>
    <p:extLst>
      <p:ext uri="{BB962C8B-B14F-4D97-AF65-F5344CB8AC3E}">
        <p14:creationId xmlns:p14="http://schemas.microsoft.com/office/powerpoint/2010/main" val="2887147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27261" y="355204"/>
            <a:ext cx="3814015" cy="1500187"/>
          </a:xfrm>
        </p:spPr>
        <p:txBody>
          <a:bodyPr anchor="b"/>
          <a:lstStyle>
            <a:lvl1pPr marL="0" indent="0">
              <a:buNone/>
              <a:defRPr sz="1800">
                <a:solidFill>
                  <a:schemeClr val="bg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5621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251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5443671"/>
            <a:ext cx="12192000" cy="1115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307507" y="3546505"/>
            <a:ext cx="9360493" cy="1450426"/>
          </a:xfrm>
        </p:spPr>
        <p:txBody>
          <a:bodyPr anchor="t">
            <a:normAutofit/>
          </a:bodyPr>
          <a:lstStyle>
            <a:lvl1pPr algn="l">
              <a:defRPr sz="4000" b="1"/>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10355" y="4238714"/>
            <a:ext cx="7380718" cy="873808"/>
          </a:xfrm>
        </p:spPr>
        <p:txBody>
          <a:bodyPr/>
          <a:lstStyle>
            <a:lvl1pPr marL="0" indent="0" algn="l">
              <a:buNone/>
              <a:defRPr sz="2400">
                <a:latin typeface="Gotham Medium" charset="0"/>
                <a:ea typeface="Gotham Medium" charset="0"/>
                <a:cs typeface="Gotham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smtClean="0">
                <a:solidFill>
                  <a:srgbClr val="002855"/>
                </a:solidFill>
                <a:latin typeface="Gotham Light" charset="0"/>
                <a:ea typeface="Gotham Light" charset="0"/>
                <a:cs typeface="Gotham Light" charset="0"/>
              </a:rPr>
              <a:t>1.23.2017</a:t>
            </a:r>
            <a:endParaRPr lang="en-US" sz="2400" dirty="0">
              <a:solidFill>
                <a:srgbClr val="002855"/>
              </a:solidFill>
              <a:latin typeface="Gotham Light" charset="0"/>
              <a:ea typeface="Gotham Light" charset="0"/>
              <a:cs typeface="Gotham Light"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9841" y="2340384"/>
            <a:ext cx="3563112" cy="960120"/>
          </a:xfrm>
          <a:prstGeom prst="rect">
            <a:avLst/>
          </a:prstGeom>
        </p:spPr>
      </p:pic>
    </p:spTree>
    <p:extLst>
      <p:ext uri="{BB962C8B-B14F-4D97-AF65-F5344CB8AC3E}">
        <p14:creationId xmlns:p14="http://schemas.microsoft.com/office/powerpoint/2010/main" val="3800544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otham Light"/>
                <a:ea typeface="Gotham Light"/>
                <a:cs typeface="Arial" charset="0"/>
              </a:defRPr>
            </a:lvl1pPr>
            <a:lvl2pPr>
              <a:defRPr>
                <a:latin typeface="Gotham Light"/>
                <a:ea typeface="Gotham Light"/>
                <a:cs typeface="Arial" charset="0"/>
              </a:defRPr>
            </a:lvl2pPr>
            <a:lvl3pPr>
              <a:defRPr>
                <a:latin typeface="Gotham Light"/>
                <a:ea typeface="Gotham Light"/>
                <a:cs typeface="Arial" charset="0"/>
              </a:defRPr>
            </a:lvl3pPr>
            <a:lvl4pPr>
              <a:defRPr>
                <a:latin typeface="Gotham Light"/>
                <a:ea typeface="Gotham Light"/>
                <a:cs typeface="Arial" charset="0"/>
              </a:defRPr>
            </a:lvl4pPr>
            <a:lvl5pPr>
              <a:defRPr>
                <a:latin typeface="Gotham Light"/>
                <a:ea typeface="Gotham Light"/>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9223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086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0185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1403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95137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887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4861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4703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529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3506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9710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70214"/>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99A9CF-1B36-2248-B528-02521250ED2D}" type="datetimeFigureOut">
              <a:rPr lang="en-US">
                <a:solidFill>
                  <a:prstClr val="black"/>
                </a:solidFill>
              </a:rPr>
              <a:pPr/>
              <a:t>10/28/19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246C82-9E8A-8B4A-859A-EC6E0EEB9FBE}" type="slidenum">
              <a:rPr lang="en-US">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0" y="-9695"/>
            <a:ext cx="12192000" cy="3848695"/>
          </a:xfrm>
          <a:prstGeom prst="rect">
            <a:avLst/>
          </a:prstGeom>
        </p:spPr>
      </p:pic>
    </p:spTree>
    <p:extLst>
      <p:ext uri="{BB962C8B-B14F-4D97-AF65-F5344CB8AC3E}">
        <p14:creationId xmlns:p14="http://schemas.microsoft.com/office/powerpoint/2010/main" val="753300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27261" y="355204"/>
            <a:ext cx="3814015" cy="1500187"/>
          </a:xfrm>
        </p:spPr>
        <p:txBody>
          <a:bodyPr anchor="b"/>
          <a:lstStyle>
            <a:lvl1pPr marL="0" indent="0">
              <a:buNone/>
              <a:defRPr sz="1800">
                <a:solidFill>
                  <a:schemeClr val="bg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807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741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505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3572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10/28/19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4404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6" Type="http://schemas.openxmlformats.org/officeDocument/2006/relationships/image" Target="../media/image2.jpg"/><Relationship Id="rId17" Type="http://schemas.openxmlformats.org/officeDocument/2006/relationships/image" Target="../media/image3.jpeg"/><Relationship Id="rId18"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1.jpg"/><Relationship Id="rId16" Type="http://schemas.openxmlformats.org/officeDocument/2006/relationships/image" Target="../media/image2.jpg"/><Relationship Id="rId17" Type="http://schemas.openxmlformats.org/officeDocument/2006/relationships/image" Target="../media/image3.jpeg"/><Relationship Id="rId18" Type="http://schemas.openxmlformats.org/officeDocument/2006/relationships/image" Target="../media/image4.emf"/><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image" Target="../media/image1.jpg"/><Relationship Id="rId16" Type="http://schemas.openxmlformats.org/officeDocument/2006/relationships/image" Target="../media/image2.jpg"/><Relationship Id="rId17" Type="http://schemas.openxmlformats.org/officeDocument/2006/relationships/image" Target="../media/image3.jpeg"/><Relationship Id="rId18" Type="http://schemas.openxmlformats.org/officeDocument/2006/relationships/image" Target="../media/image4.emf"/><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theme" Target="../theme/theme4.xml"/><Relationship Id="rId15" Type="http://schemas.openxmlformats.org/officeDocument/2006/relationships/image" Target="../media/image1.jpg"/><Relationship Id="rId16" Type="http://schemas.openxmlformats.org/officeDocument/2006/relationships/image" Target="../media/image2.jpg"/><Relationship Id="rId17" Type="http://schemas.openxmlformats.org/officeDocument/2006/relationships/image" Target="../media/image3.jpeg"/><Relationship Id="rId18" Type="http://schemas.openxmlformats.org/officeDocument/2006/relationships/image" Target="../media/image4.emf"/><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213366"/>
          </a:xfrm>
          <a:prstGeom prst="rect">
            <a:avLst/>
          </a:prstGeom>
          <a:noFill/>
          <a:ln>
            <a:noFill/>
          </a:ln>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28923"/>
            <a:ext cx="12192000" cy="229077"/>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8988" y="5968654"/>
            <a:ext cx="1209801" cy="515460"/>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836208" y="5731741"/>
            <a:ext cx="1392135" cy="751311"/>
          </a:xfrm>
          <a:prstGeom prst="rect">
            <a:avLst/>
          </a:prstGeom>
        </p:spPr>
      </p:pic>
    </p:spTree>
    <p:extLst>
      <p:ext uri="{BB962C8B-B14F-4D97-AF65-F5344CB8AC3E}">
        <p14:creationId xmlns:p14="http://schemas.microsoft.com/office/powerpoint/2010/main" val="27268957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2800" kern="1200">
          <a:solidFill>
            <a:srgbClr val="002855"/>
          </a:solidFill>
          <a:latin typeface="Gotham Medium" charset="0"/>
          <a:ea typeface="Gotham Medium" charset="0"/>
          <a:cs typeface="Gotham Medium"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213366"/>
          </a:xfrm>
          <a:prstGeom prst="rect">
            <a:avLst/>
          </a:prstGeom>
          <a:noFill/>
          <a:ln>
            <a:noFill/>
          </a:ln>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28923"/>
            <a:ext cx="12192000" cy="229077"/>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8988" y="5968654"/>
            <a:ext cx="1209801" cy="515460"/>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836208" y="5731741"/>
            <a:ext cx="1392135" cy="751311"/>
          </a:xfrm>
          <a:prstGeom prst="rect">
            <a:avLst/>
          </a:prstGeom>
        </p:spPr>
      </p:pic>
    </p:spTree>
    <p:extLst>
      <p:ext uri="{BB962C8B-B14F-4D97-AF65-F5344CB8AC3E}">
        <p14:creationId xmlns:p14="http://schemas.microsoft.com/office/powerpoint/2010/main" val="18040782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2800" kern="1200">
          <a:solidFill>
            <a:srgbClr val="002855"/>
          </a:solidFill>
          <a:latin typeface="Gotham Medium" charset="0"/>
          <a:ea typeface="Gotham Medium" charset="0"/>
          <a:cs typeface="Gotham Medium"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213366"/>
          </a:xfrm>
          <a:prstGeom prst="rect">
            <a:avLst/>
          </a:prstGeom>
          <a:noFill/>
          <a:ln>
            <a:noFill/>
          </a:ln>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28923"/>
            <a:ext cx="12192000" cy="229077"/>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8988" y="5968654"/>
            <a:ext cx="1209801" cy="515460"/>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836208" y="5731741"/>
            <a:ext cx="1392135" cy="751311"/>
          </a:xfrm>
          <a:prstGeom prst="rect">
            <a:avLst/>
          </a:prstGeom>
        </p:spPr>
      </p:pic>
    </p:spTree>
    <p:extLst>
      <p:ext uri="{BB962C8B-B14F-4D97-AF65-F5344CB8AC3E}">
        <p14:creationId xmlns:p14="http://schemas.microsoft.com/office/powerpoint/2010/main" val="323630359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l" defTabSz="914400" rtl="0" eaLnBrk="1" latinLnBrk="0" hangingPunct="1">
        <a:lnSpc>
          <a:spcPct val="90000"/>
        </a:lnSpc>
        <a:spcBef>
          <a:spcPct val="0"/>
        </a:spcBef>
        <a:buNone/>
        <a:defRPr sz="2800" kern="1200">
          <a:solidFill>
            <a:srgbClr val="002855"/>
          </a:solidFill>
          <a:latin typeface="Gotham Medium" charset="0"/>
          <a:ea typeface="Gotham Medium" charset="0"/>
          <a:cs typeface="Gotham Medium"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213366"/>
          </a:xfrm>
          <a:prstGeom prst="rect">
            <a:avLst/>
          </a:prstGeom>
          <a:noFill/>
          <a:ln>
            <a:noFill/>
          </a:ln>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28923"/>
            <a:ext cx="12192000" cy="229077"/>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8988" y="5968654"/>
            <a:ext cx="1209801" cy="515460"/>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836208" y="5731741"/>
            <a:ext cx="1392135" cy="751311"/>
          </a:xfrm>
          <a:prstGeom prst="rect">
            <a:avLst/>
          </a:prstGeom>
        </p:spPr>
      </p:pic>
    </p:spTree>
    <p:extLst>
      <p:ext uri="{BB962C8B-B14F-4D97-AF65-F5344CB8AC3E}">
        <p14:creationId xmlns:p14="http://schemas.microsoft.com/office/powerpoint/2010/main" val="245920264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l" defTabSz="914400" rtl="0" eaLnBrk="1" latinLnBrk="0" hangingPunct="1">
        <a:lnSpc>
          <a:spcPct val="90000"/>
        </a:lnSpc>
        <a:spcBef>
          <a:spcPct val="0"/>
        </a:spcBef>
        <a:buNone/>
        <a:defRPr sz="2800" kern="1200">
          <a:solidFill>
            <a:srgbClr val="002855"/>
          </a:solidFill>
          <a:latin typeface="Gotham Medium" charset="0"/>
          <a:ea typeface="Gotham Medium" charset="0"/>
          <a:cs typeface="Gotham Medium"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jpeg"/><Relationship Id="rId1" Type="http://schemas.openxmlformats.org/officeDocument/2006/relationships/slideLayout" Target="../slideLayouts/slideLayout33.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www.ncsl.org/research/about-state-legislatures/2019-state-legislative-session-calendar.aspx"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1" Type="http://schemas.openxmlformats.org/officeDocument/2006/relationships/slideLayout" Target="../slideLayouts/slideLayout15.xml"/><Relationship Id="rId2" Type="http://schemas.openxmlformats.org/officeDocument/2006/relationships/hyperlink" Target="http://www.statescape.com/resources/legislative/session-schedu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eg"/><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emf"/><Relationship Id="rId1" Type="http://schemas.openxmlformats.org/officeDocument/2006/relationships/slideLayout" Target="../slideLayouts/slideLayout15.xml"/><Relationship Id="rId2"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hyperlink" Target="mailto:Shannon.d.salyer.civ@mail.mil" TargetMode="External"/><Relationship Id="rId4" Type="http://schemas.openxmlformats.org/officeDocument/2006/relationships/hyperlink" Target="mailto:kelly@writtenllc.com" TargetMode="External"/><Relationship Id="rId5" Type="http://schemas.openxmlformats.org/officeDocument/2006/relationships/image" Target="../media/image17.emf"/><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da.org/aws/NCDA/pt/sd/product/11018/_PARENT/layout_products/fal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19841" y="3424687"/>
            <a:ext cx="9943516" cy="1692771"/>
          </a:xfrm>
          <a:prstGeom prst="rect">
            <a:avLst/>
          </a:prstGeom>
          <a:noFill/>
        </p:spPr>
        <p:txBody>
          <a:bodyPr wrap="square" rtlCol="0">
            <a:spAutoFit/>
          </a:bodyPr>
          <a:lstStyle/>
          <a:p>
            <a:r>
              <a:rPr lang="en-US" sz="4000" b="1" dirty="0">
                <a:solidFill>
                  <a:srgbClr val="002855"/>
                </a:solidFill>
                <a:latin typeface="Gotham" charset="0"/>
                <a:ea typeface="Gotham" charset="0"/>
                <a:cs typeface="Gotham" charset="0"/>
              </a:rPr>
              <a:t>ASVAB Career Exploration </a:t>
            </a:r>
            <a:r>
              <a:rPr lang="en-US" sz="4000" b="1" dirty="0" smtClean="0">
                <a:solidFill>
                  <a:srgbClr val="002855"/>
                </a:solidFill>
                <a:latin typeface="Gotham" charset="0"/>
                <a:ea typeface="Gotham" charset="0"/>
                <a:cs typeface="Gotham" charset="0"/>
              </a:rPr>
              <a:t>Program:</a:t>
            </a:r>
          </a:p>
          <a:p>
            <a:r>
              <a:rPr lang="en-US" sz="4000" b="1" dirty="0" smtClean="0">
                <a:solidFill>
                  <a:srgbClr val="002855"/>
                </a:solidFill>
                <a:latin typeface="Gotham" charset="0"/>
                <a:ea typeface="Gotham" charset="0"/>
                <a:cs typeface="Gotham" charset="0"/>
              </a:rPr>
              <a:t>Initiatives and Modernization</a:t>
            </a:r>
            <a:endParaRPr lang="en-US" sz="4000" b="1" dirty="0">
              <a:solidFill>
                <a:srgbClr val="002855"/>
              </a:solidFill>
              <a:latin typeface="Gotham" charset="0"/>
              <a:ea typeface="Gotham" charset="0"/>
              <a:cs typeface="Gotham" charset="0"/>
            </a:endParaRPr>
          </a:p>
          <a:p>
            <a:endParaRPr lang="en-US" sz="2400" dirty="0">
              <a:solidFill>
                <a:srgbClr val="002855"/>
              </a:solidFill>
              <a:latin typeface="Gotham Light" charset="0"/>
              <a:ea typeface="Gotham Light" charset="0"/>
              <a:cs typeface="Gotham Light"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33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8923"/>
            <a:ext cx="12192000" cy="2290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841" y="2340384"/>
            <a:ext cx="3563112" cy="960120"/>
          </a:xfrm>
          <a:prstGeom prst="rect">
            <a:avLst/>
          </a:prstGeom>
        </p:spPr>
      </p:pic>
    </p:spTree>
    <p:extLst>
      <p:ext uri="{BB962C8B-B14F-4D97-AF65-F5344CB8AC3E}">
        <p14:creationId xmlns:p14="http://schemas.microsoft.com/office/powerpoint/2010/main" val="67141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 y="365125"/>
            <a:ext cx="11173047" cy="1080903"/>
          </a:xfrm>
        </p:spPr>
        <p:txBody>
          <a:bodyPr/>
          <a:lstStyle/>
          <a:p>
            <a:r>
              <a:rPr lang="en-US" dirty="0"/>
              <a:t>Expert Panel/Needs Assessment:  Recommendations and Progress</a:t>
            </a:r>
          </a:p>
        </p:txBody>
      </p:sp>
      <p:sp>
        <p:nvSpPr>
          <p:cNvPr id="3" name="Content Placeholder 2"/>
          <p:cNvSpPr>
            <a:spLocks noGrp="1"/>
          </p:cNvSpPr>
          <p:nvPr>
            <p:ph idx="1"/>
          </p:nvPr>
        </p:nvSpPr>
        <p:spPr>
          <a:xfrm>
            <a:off x="838200" y="1552353"/>
            <a:ext cx="10515600" cy="4210494"/>
          </a:xfrm>
        </p:spPr>
        <p:txBody>
          <a:bodyPr/>
          <a:lstStyle/>
          <a:p>
            <a:pPr marL="0" indent="0">
              <a:buNone/>
            </a:pPr>
            <a:r>
              <a:rPr lang="en-US" dirty="0" smtClean="0"/>
              <a:t>Other Comments, Suggestions, Ideas for the Program:</a:t>
            </a:r>
          </a:p>
          <a:p>
            <a:r>
              <a:rPr lang="en-US" dirty="0"/>
              <a:t>Develop a work values measure that links an individual’s work values to </a:t>
            </a:r>
            <a:r>
              <a:rPr lang="en-US" dirty="0" smtClean="0"/>
              <a:t>occupations</a:t>
            </a:r>
          </a:p>
          <a:p>
            <a:pPr lvl="1"/>
            <a:r>
              <a:rPr lang="en-US" b="1" dirty="0" smtClean="0"/>
              <a:t>Under contract September 2019-2020</a:t>
            </a:r>
          </a:p>
          <a:p>
            <a:r>
              <a:rPr lang="en-US" dirty="0"/>
              <a:t>Develop a Successful Job Search toolbox on the asvabprogram.com website that includes how to develop a resume, use social media, search for a job, and interview for a </a:t>
            </a:r>
            <a:r>
              <a:rPr lang="en-US" dirty="0" smtClean="0"/>
              <a:t>job</a:t>
            </a:r>
          </a:p>
          <a:p>
            <a:pPr lvl="1"/>
            <a:r>
              <a:rPr lang="en-US" b="1" dirty="0" smtClean="0"/>
              <a:t>Under contract June 2020</a:t>
            </a:r>
          </a:p>
          <a:p>
            <a:r>
              <a:rPr lang="en-US" dirty="0"/>
              <a:t>Provide uniform credentialed career development training to ASVAB CEP administrators and </a:t>
            </a:r>
            <a:r>
              <a:rPr lang="en-US" dirty="0" smtClean="0"/>
              <a:t>interpreters</a:t>
            </a:r>
          </a:p>
          <a:p>
            <a:pPr lvl="1"/>
            <a:r>
              <a:rPr lang="en-US" b="1" dirty="0" smtClean="0"/>
              <a:t>USMEPCOM investigating funding options and feasibility of incorporation in the CP-31 Program.  </a:t>
            </a:r>
          </a:p>
          <a:p>
            <a:pPr lvl="1"/>
            <a:r>
              <a:rPr lang="en-US" b="1" dirty="0" smtClean="0"/>
              <a:t>Investigating offering CEUs for pre-conference workshops</a:t>
            </a:r>
          </a:p>
          <a:p>
            <a:pPr lvl="1"/>
            <a:endParaRPr lang="en-US" dirty="0"/>
          </a:p>
        </p:txBody>
      </p:sp>
    </p:spTree>
    <p:extLst>
      <p:ext uri="{BB962C8B-B14F-4D97-AF65-F5344CB8AC3E}">
        <p14:creationId xmlns:p14="http://schemas.microsoft.com/office/powerpoint/2010/main" val="411214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2511"/>
          </a:xfrm>
        </p:spPr>
        <p:txBody>
          <a:bodyPr>
            <a:normAutofit/>
          </a:bodyPr>
          <a:lstStyle/>
          <a:p>
            <a:pPr algn="ctr"/>
            <a:r>
              <a:rPr lang="en-US" sz="4000" dirty="0" smtClean="0"/>
              <a:t>Business Modernization Contract</a:t>
            </a:r>
            <a:endParaRPr lang="en-US" sz="4000" dirty="0"/>
          </a:p>
        </p:txBody>
      </p:sp>
    </p:spTree>
    <p:extLst>
      <p:ext uri="{BB962C8B-B14F-4D97-AF65-F5344CB8AC3E}">
        <p14:creationId xmlns:p14="http://schemas.microsoft.com/office/powerpoint/2010/main" val="116505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Modernization Contract</a:t>
            </a:r>
            <a:endParaRPr lang="en-US" dirty="0"/>
          </a:p>
        </p:txBody>
      </p:sp>
      <p:sp>
        <p:nvSpPr>
          <p:cNvPr id="3" name="Content Placeholder 2"/>
          <p:cNvSpPr>
            <a:spLocks noGrp="1"/>
          </p:cNvSpPr>
          <p:nvPr>
            <p:ph idx="1"/>
          </p:nvPr>
        </p:nvSpPr>
        <p:spPr>
          <a:xfrm>
            <a:off x="838200" y="1499016"/>
            <a:ext cx="10515600" cy="4677947"/>
          </a:xfrm>
        </p:spPr>
        <p:txBody>
          <a:bodyPr>
            <a:normAutofit/>
          </a:bodyPr>
          <a:lstStyle/>
          <a:p>
            <a:pPr marL="457200" lvl="1" indent="0">
              <a:buNone/>
            </a:pPr>
            <a:r>
              <a:rPr lang="en-US" dirty="0" smtClean="0"/>
              <a:t>Conduct </a:t>
            </a:r>
            <a:r>
              <a:rPr lang="en-US" dirty="0"/>
              <a:t>a gap analysis of the existing business practices and technology associated with the ASVAB CEP, to include testing inventory software (</a:t>
            </a:r>
            <a:r>
              <a:rPr lang="en-US" dirty="0" err="1"/>
              <a:t>Wintip</a:t>
            </a:r>
            <a:r>
              <a:rPr lang="en-US" dirty="0"/>
              <a:t>), business administration software (Schools 2001), session number assignment, </a:t>
            </a:r>
            <a:r>
              <a:rPr lang="en-US" dirty="0" err="1"/>
              <a:t>Ubis</a:t>
            </a:r>
            <a:r>
              <a:rPr lang="en-US" dirty="0"/>
              <a:t>, and other applications or programs associated with the administration, customer relationships, marketing, and communication or operational practices.  The gap analysis should also provide input into what is currently working well in the field, user </a:t>
            </a:r>
            <a:r>
              <a:rPr lang="en-US" dirty="0" smtClean="0"/>
              <a:t>interface </a:t>
            </a:r>
            <a:r>
              <a:rPr lang="en-US" dirty="0"/>
              <a:t>preferences, inconsistency of data, etc</a:t>
            </a:r>
            <a:r>
              <a:rPr lang="en-US" dirty="0" smtClean="0"/>
              <a:t>.</a:t>
            </a:r>
          </a:p>
          <a:p>
            <a:pPr marL="457200" lvl="1" indent="0">
              <a:buNone/>
            </a:pPr>
            <a:endParaRPr lang="en-US" dirty="0" smtClean="0"/>
          </a:p>
          <a:p>
            <a:pPr lvl="2"/>
            <a:r>
              <a:rPr lang="en-US" dirty="0" smtClean="0"/>
              <a:t>Kickoff with USMEPCOM May 2019, identified sites, priorities, etc.</a:t>
            </a:r>
          </a:p>
          <a:p>
            <a:pPr lvl="2"/>
            <a:r>
              <a:rPr lang="en-US" dirty="0" smtClean="0"/>
              <a:t>Site visits being planned for:  Dallas, Maryland, San Angelo, Sacramento, San Jose, Anchorage, Honolulu/Palau, San Juan, Fort Lee, Miami</a:t>
            </a:r>
          </a:p>
          <a:p>
            <a:pPr lvl="2"/>
            <a:r>
              <a:rPr lang="en-US" dirty="0" smtClean="0"/>
              <a:t>Site visits include Pre-visit phone call, Overview of </a:t>
            </a:r>
            <a:r>
              <a:rPr lang="en-US" dirty="0" err="1" smtClean="0"/>
              <a:t>WinTip</a:t>
            </a:r>
            <a:r>
              <a:rPr lang="en-US" dirty="0" smtClean="0"/>
              <a:t> and uses and Schools, speaking with personnel on processes and capabilities most used/needed.  Most site visits range from 1-4 days.</a:t>
            </a:r>
          </a:p>
        </p:txBody>
      </p:sp>
    </p:spTree>
    <p:extLst>
      <p:ext uri="{BB962C8B-B14F-4D97-AF65-F5344CB8AC3E}">
        <p14:creationId xmlns:p14="http://schemas.microsoft.com/office/powerpoint/2010/main" val="152052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468"/>
            <a:ext cx="10515600" cy="1325563"/>
          </a:xfrm>
        </p:spPr>
        <p:txBody>
          <a:bodyPr/>
          <a:lstStyle/>
          <a:p>
            <a:r>
              <a:rPr lang="en-US" dirty="0"/>
              <a:t>Business Modernization Contract</a:t>
            </a:r>
          </a:p>
        </p:txBody>
      </p:sp>
      <p:sp>
        <p:nvSpPr>
          <p:cNvPr id="3" name="Content Placeholder 2"/>
          <p:cNvSpPr>
            <a:spLocks noGrp="1"/>
          </p:cNvSpPr>
          <p:nvPr>
            <p:ph idx="1"/>
          </p:nvPr>
        </p:nvSpPr>
        <p:spPr>
          <a:xfrm>
            <a:off x="838200" y="1109272"/>
            <a:ext cx="10515600" cy="4806434"/>
          </a:xfrm>
        </p:spPr>
        <p:txBody>
          <a:bodyPr>
            <a:normAutofit/>
          </a:bodyPr>
          <a:lstStyle/>
          <a:p>
            <a:pPr marL="228600" lvl="2"/>
            <a:r>
              <a:rPr lang="en-US" dirty="0"/>
              <a:t>Provide a report on current software and recommended software (Off-the-shelf, in-house modified, applications, </a:t>
            </a:r>
            <a:r>
              <a:rPr lang="en-US" dirty="0" err="1"/>
              <a:t>etc</a:t>
            </a:r>
            <a:r>
              <a:rPr lang="en-US" dirty="0"/>
              <a:t>) that would allow USMEPCOM, AP, and OPA to replace legacy systems, and automate processes associated with the Student testing program.  </a:t>
            </a:r>
            <a:endParaRPr lang="en-US" dirty="0" smtClean="0"/>
          </a:p>
          <a:p>
            <a:pPr marL="685800" lvl="3"/>
            <a:r>
              <a:rPr lang="en-US" dirty="0" smtClean="0"/>
              <a:t>This </a:t>
            </a:r>
            <a:r>
              <a:rPr lang="en-US" dirty="0"/>
              <a:t>report should outline each functionality that could be updated or modernized, and for all options, outline:  capabilities, costs, maintenance costs, processes automated, ability to integrate with MIRS or other existing databases, servers or ancillary hardware/software requirements, timelines to implement, user friendliness of software, ease of administration, and reporting abilities.  </a:t>
            </a:r>
            <a:endParaRPr lang="en-US" dirty="0" smtClean="0"/>
          </a:p>
          <a:p>
            <a:pPr marL="685800" lvl="3"/>
            <a:r>
              <a:rPr lang="en-US" dirty="0" smtClean="0"/>
              <a:t>These </a:t>
            </a:r>
            <a:r>
              <a:rPr lang="en-US" dirty="0"/>
              <a:t>findings shall be presented to AP, USMEPCOM, and OPA at an IPR. (</a:t>
            </a:r>
            <a:r>
              <a:rPr lang="en-US" dirty="0" smtClean="0"/>
              <a:t>IPR tentatively planned for May/June </a:t>
            </a:r>
            <a:r>
              <a:rPr lang="en-US" dirty="0" smtClean="0"/>
              <a:t>2020, location TBD)</a:t>
            </a:r>
            <a:endParaRPr lang="en-US" dirty="0" smtClean="0"/>
          </a:p>
          <a:p>
            <a:r>
              <a:rPr lang="en-US" dirty="0"/>
              <a:t>FUTURE TASKS (Will require additional funds)</a:t>
            </a:r>
          </a:p>
          <a:p>
            <a:pPr lvl="2"/>
            <a:r>
              <a:rPr lang="en-US" dirty="0"/>
              <a:t>Depending on the recommendations from the IPR, purchase, set up and/or implement the necessary applications, servers, hardware, etc. for each of the business processes to update</a:t>
            </a:r>
            <a:r>
              <a:rPr lang="en-US" dirty="0" smtClean="0"/>
              <a:t>.</a:t>
            </a:r>
            <a:endParaRPr lang="en-US" dirty="0"/>
          </a:p>
          <a:p>
            <a:pPr marL="228600" lvl="2"/>
            <a:r>
              <a:rPr lang="en-US" dirty="0" smtClean="0"/>
              <a:t>OPA POCs:  Doug </a:t>
            </a:r>
            <a:r>
              <a:rPr lang="en-US" dirty="0" err="1" smtClean="0"/>
              <a:t>Keindl</a:t>
            </a:r>
            <a:r>
              <a:rPr lang="en-US" dirty="0" smtClean="0"/>
              <a:t>, Shannon Salyer	USMEPCOM POCs:  Jaime Clayton, David Davis</a:t>
            </a:r>
          </a:p>
          <a:p>
            <a:pPr marL="228600" lvl="2"/>
            <a:endParaRPr lang="en-US" dirty="0"/>
          </a:p>
          <a:p>
            <a:endParaRPr lang="en-US" dirty="0"/>
          </a:p>
        </p:txBody>
      </p:sp>
    </p:spTree>
    <p:extLst>
      <p:ext uri="{BB962C8B-B14F-4D97-AF65-F5344CB8AC3E}">
        <p14:creationId xmlns:p14="http://schemas.microsoft.com/office/powerpoint/2010/main" val="2006454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2511"/>
          </a:xfrm>
        </p:spPr>
        <p:txBody>
          <a:bodyPr>
            <a:normAutofit/>
          </a:bodyPr>
          <a:lstStyle/>
          <a:p>
            <a:pPr algn="ctr"/>
            <a:r>
              <a:rPr lang="en-US" sz="4000" dirty="0" smtClean="0"/>
              <a:t>State Usage and ESSA</a:t>
            </a:r>
            <a:endParaRPr lang="en-US" sz="4000" dirty="0"/>
          </a:p>
        </p:txBody>
      </p:sp>
    </p:spTree>
    <p:extLst>
      <p:ext uri="{BB962C8B-B14F-4D97-AF65-F5344CB8AC3E}">
        <p14:creationId xmlns:p14="http://schemas.microsoft.com/office/powerpoint/2010/main" val="326050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8C9983-9849-4A70-84DC-D7B76CDFAF15}"/>
              </a:ext>
            </a:extLst>
          </p:cNvPr>
          <p:cNvSpPr>
            <a:spLocks noGrp="1"/>
          </p:cNvSpPr>
          <p:nvPr>
            <p:ph type="title"/>
          </p:nvPr>
        </p:nvSpPr>
        <p:spPr/>
        <p:txBody>
          <a:bodyPr/>
          <a:lstStyle/>
          <a:p>
            <a:r>
              <a:rPr lang="en-US" dirty="0"/>
              <a:t>State Legislature Schedules for 2020</a:t>
            </a:r>
          </a:p>
        </p:txBody>
      </p:sp>
      <p:sp>
        <p:nvSpPr>
          <p:cNvPr id="3" name="Content Placeholder 2">
            <a:extLst>
              <a:ext uri="{FF2B5EF4-FFF2-40B4-BE49-F238E27FC236}">
                <a16:creationId xmlns:a16="http://schemas.microsoft.com/office/drawing/2014/main" xmlns="" id="{5C53BA33-AE91-482F-B636-B55C85182D3E}"/>
              </a:ext>
            </a:extLst>
          </p:cNvPr>
          <p:cNvSpPr>
            <a:spLocks noGrp="1"/>
          </p:cNvSpPr>
          <p:nvPr>
            <p:ph idx="1"/>
          </p:nvPr>
        </p:nvSpPr>
        <p:spPr>
          <a:xfrm>
            <a:off x="838200" y="1304144"/>
            <a:ext cx="10515600" cy="4872819"/>
          </a:xfrm>
        </p:spPr>
        <p:txBody>
          <a:bodyPr>
            <a:normAutofit/>
          </a:bodyPr>
          <a:lstStyle/>
          <a:p>
            <a:r>
              <a:rPr lang="en-US" dirty="0">
                <a:hlinkClick r:id="rId2"/>
              </a:rPr>
              <a:t>http://</a:t>
            </a:r>
            <a:r>
              <a:rPr lang="en-US" dirty="0" smtClean="0">
                <a:hlinkClick r:id="rId2"/>
              </a:rPr>
              <a:t>www.statescape.com/resources/legislative/session-schedules</a:t>
            </a:r>
            <a:endParaRPr lang="en-US" dirty="0"/>
          </a:p>
          <a:p>
            <a:r>
              <a:rPr lang="en-US" dirty="0" smtClean="0">
                <a:hlinkClick r:id="rId3"/>
              </a:rPr>
              <a:t>http</a:t>
            </a:r>
            <a:r>
              <a:rPr lang="en-US" dirty="0">
                <a:hlinkClick r:id="rId3"/>
              </a:rPr>
              <a:t>://</a:t>
            </a:r>
            <a:r>
              <a:rPr lang="en-US" dirty="0" smtClean="0">
                <a:hlinkClick r:id="rId3"/>
              </a:rPr>
              <a:t>www.ncsl.org/research/about-state-legislatures/2019-state-legislative-session-calendar.aspx</a:t>
            </a:r>
            <a:r>
              <a:rPr lang="en-US" dirty="0" smtClean="0"/>
              <a:t>            (</a:t>
            </a:r>
            <a:r>
              <a:rPr lang="en-US" dirty="0" smtClean="0"/>
              <a:t>Another </a:t>
            </a:r>
            <a:r>
              <a:rPr lang="en-US" dirty="0"/>
              <a:t>useful site (but current schedules only)</a:t>
            </a:r>
          </a:p>
          <a:p>
            <a:r>
              <a:rPr lang="en-US" dirty="0">
                <a:hlinkClick r:id="rId4" invalidUrl="https://inspire2serve.gov/NCOS Interim Report.pdf"/>
              </a:rPr>
              <a:t>https://</a:t>
            </a:r>
            <a:r>
              <a:rPr lang="en-US" dirty="0" smtClean="0">
                <a:hlinkClick r:id="rId5" invalidUrl="https://inspire2serve.gov/NCOS Interim Report.pdf"/>
              </a:rPr>
              <a:t>inspire2serve.gov/NCOS%20Interim%20Report.pdf</a:t>
            </a:r>
            <a:endParaRPr lang="en-US" dirty="0" smtClean="0"/>
          </a:p>
          <a:p>
            <a:pPr lvl="1"/>
            <a:r>
              <a:rPr lang="en-US" b="1" dirty="0"/>
              <a:t>The National Commission on Military, National, and Public Service</a:t>
            </a:r>
            <a:r>
              <a:rPr lang="en-US" dirty="0"/>
              <a:t> is a bipartisan, 11-member Commission created by Congress to develop recommendations to inspire more Americans—specifically young people—to participate in military, national, and public service and to review the military selective service process.</a:t>
            </a:r>
          </a:p>
          <a:p>
            <a:pPr lvl="1"/>
            <a:r>
              <a:rPr lang="en-US" dirty="0"/>
              <a:t>The Commission was established on September 19, 2017 and launched in January 2018. </a:t>
            </a:r>
            <a:r>
              <a:rPr lang="en-US" dirty="0" smtClean="0"/>
              <a:t>They </a:t>
            </a:r>
            <a:r>
              <a:rPr lang="en-US" dirty="0"/>
              <a:t>released an Interim Report on January 23, 2019. Addressed to the American public, Congress, and the President, the Interim Report outlines issues we are exploring and summarizes our work to date. We will publish our Final Report, complete with policy recommendations and legislative proposals, by March 2020. Our work will conclude by September 2020</a:t>
            </a:r>
            <a:r>
              <a:rPr lang="en-US" dirty="0" smtClean="0"/>
              <a:t>.</a:t>
            </a:r>
          </a:p>
          <a:p>
            <a:pPr lvl="1"/>
            <a:r>
              <a:rPr lang="en-US" dirty="0" smtClean="0"/>
              <a:t>Specific recommendations about expanding the ASVAB CEP Nationally</a:t>
            </a:r>
            <a:endParaRPr lang="en-US" dirty="0"/>
          </a:p>
          <a:p>
            <a:pPr lvl="1"/>
            <a:endParaRPr lang="en-US" dirty="0" smtClean="0"/>
          </a:p>
          <a:p>
            <a:pPr lvl="1"/>
            <a:endParaRPr lang="en-US" dirty="0"/>
          </a:p>
          <a:p>
            <a:pPr lvl="1"/>
            <a:endParaRPr lang="en-US" dirty="0"/>
          </a:p>
        </p:txBody>
      </p:sp>
      <p:sp>
        <p:nvSpPr>
          <p:cNvPr id="4" name="Slide Number Placeholder 3">
            <a:extLst>
              <a:ext uri="{FF2B5EF4-FFF2-40B4-BE49-F238E27FC236}">
                <a16:creationId xmlns:a16="http://schemas.microsoft.com/office/drawing/2014/main" xmlns="" id="{1595F267-E684-42DD-A61E-7B378DF80A16}"/>
              </a:ext>
            </a:extLst>
          </p:cNvPr>
          <p:cNvSpPr>
            <a:spLocks noGrp="1"/>
          </p:cNvSpPr>
          <p:nvPr>
            <p:ph type="sldNum" sz="quarter" idx="12"/>
          </p:nvPr>
        </p:nvSpPr>
        <p:spPr/>
        <p:txBody>
          <a:bodyPr/>
          <a:lstStyle/>
          <a:p>
            <a:fld id="{92E4B2AE-98D8-4BC6-838D-87A33D409450}" type="slidenum">
              <a:rPr lang="en-US" smtClean="0"/>
              <a:pPr/>
              <a:t>15</a:t>
            </a:fld>
            <a:endParaRPr lang="en-US"/>
          </a:p>
        </p:txBody>
      </p:sp>
    </p:spTree>
    <p:extLst>
      <p:ext uri="{BB962C8B-B14F-4D97-AF65-F5344CB8AC3E}">
        <p14:creationId xmlns:p14="http://schemas.microsoft.com/office/powerpoint/2010/main" val="71693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BCE62E-F1DF-4BE0-9AD6-A5061767481F}"/>
              </a:ext>
            </a:extLst>
          </p:cNvPr>
          <p:cNvSpPr>
            <a:spLocks noGrp="1"/>
          </p:cNvSpPr>
          <p:nvPr>
            <p:ph type="title"/>
          </p:nvPr>
        </p:nvSpPr>
        <p:spPr/>
        <p:txBody>
          <a:bodyPr/>
          <a:lstStyle/>
          <a:p>
            <a:r>
              <a:rPr lang="en-US" dirty="0" smtClean="0"/>
              <a:t>Contracting Effort:  State </a:t>
            </a:r>
            <a:r>
              <a:rPr lang="en-US" dirty="0"/>
              <a:t>Usage of ASVAB</a:t>
            </a:r>
          </a:p>
        </p:txBody>
      </p:sp>
      <p:sp>
        <p:nvSpPr>
          <p:cNvPr id="3" name="Content Placeholder 2">
            <a:extLst>
              <a:ext uri="{FF2B5EF4-FFF2-40B4-BE49-F238E27FC236}">
                <a16:creationId xmlns="" xmlns:a16="http://schemas.microsoft.com/office/drawing/2014/main" id="{93F833A5-E975-44F4-9980-6BDBD31FF814}"/>
              </a:ext>
            </a:extLst>
          </p:cNvPr>
          <p:cNvSpPr>
            <a:spLocks noGrp="1"/>
          </p:cNvSpPr>
          <p:nvPr>
            <p:ph idx="1"/>
          </p:nvPr>
        </p:nvSpPr>
        <p:spPr/>
        <p:txBody>
          <a:bodyPr/>
          <a:lstStyle/>
          <a:p>
            <a:r>
              <a:rPr lang="en-US" dirty="0"/>
              <a:t>Monitoring websites</a:t>
            </a:r>
          </a:p>
          <a:p>
            <a:pPr lvl="1"/>
            <a:r>
              <a:rPr lang="en-US" dirty="0"/>
              <a:t>State Boards and Departments of Education</a:t>
            </a:r>
          </a:p>
          <a:p>
            <a:r>
              <a:rPr lang="en-US" dirty="0"/>
              <a:t>Goal: Glean any mention of their use of ASVAB or </a:t>
            </a:r>
            <a:r>
              <a:rPr lang="en-US" dirty="0" smtClean="0"/>
              <a:t>ASVAB CEP</a:t>
            </a:r>
            <a:endParaRPr lang="en-US" dirty="0"/>
          </a:p>
          <a:p>
            <a:r>
              <a:rPr lang="en-US" dirty="0"/>
              <a:t>Method</a:t>
            </a:r>
          </a:p>
          <a:p>
            <a:pPr lvl="1"/>
            <a:r>
              <a:rPr lang="en-US" dirty="0"/>
              <a:t>Excel file with links to each state’s Board or Department of Education news/press release website, dummy variable tracking if state websites offer any information on ASVAB CEP</a:t>
            </a:r>
          </a:p>
          <a:p>
            <a:pPr lvl="1"/>
            <a:r>
              <a:rPr lang="en-US" dirty="0"/>
              <a:t>Websites checked weekly for any updates/changes</a:t>
            </a:r>
          </a:p>
          <a:p>
            <a:pPr lvl="1"/>
            <a:r>
              <a:rPr lang="en-US" dirty="0" smtClean="0"/>
              <a:t>Offer </a:t>
            </a:r>
            <a:r>
              <a:rPr lang="en-US" dirty="0"/>
              <a:t>notes on ESSA and other career exploration information from the state</a:t>
            </a:r>
          </a:p>
          <a:p>
            <a:pPr lvl="1"/>
            <a:endParaRPr lang="en-US" dirty="0"/>
          </a:p>
          <a:p>
            <a:pPr lvl="1"/>
            <a:endParaRPr lang="en-US" dirty="0"/>
          </a:p>
          <a:p>
            <a:pPr lvl="1"/>
            <a:endParaRPr lang="en-US" dirty="0"/>
          </a:p>
        </p:txBody>
      </p:sp>
      <p:sp>
        <p:nvSpPr>
          <p:cNvPr id="4" name="Slide Number Placeholder 3">
            <a:extLst>
              <a:ext uri="{FF2B5EF4-FFF2-40B4-BE49-F238E27FC236}">
                <a16:creationId xmlns="" xmlns:a16="http://schemas.microsoft.com/office/drawing/2014/main" id="{DF13A04D-4A2F-4830-918F-CB79DE09F420}"/>
              </a:ext>
            </a:extLst>
          </p:cNvPr>
          <p:cNvSpPr>
            <a:spLocks noGrp="1"/>
          </p:cNvSpPr>
          <p:nvPr>
            <p:ph type="sldNum" sz="quarter" idx="12"/>
          </p:nvPr>
        </p:nvSpPr>
        <p:spPr/>
        <p:txBody>
          <a:bodyPr/>
          <a:lstStyle/>
          <a:p>
            <a:fld id="{92E4B2AE-98D8-4BC6-838D-87A33D409450}" type="slidenum">
              <a:rPr lang="en-US" smtClean="0"/>
              <a:pPr/>
              <a:t>16</a:t>
            </a:fld>
            <a:endParaRPr lang="en-US" dirty="0"/>
          </a:p>
        </p:txBody>
      </p:sp>
    </p:spTree>
    <p:extLst>
      <p:ext uri="{BB962C8B-B14F-4D97-AF65-F5344CB8AC3E}">
        <p14:creationId xmlns:p14="http://schemas.microsoft.com/office/powerpoint/2010/main" val="80339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FDF90-94F8-43DB-AD5A-2AEBD94C715F}"/>
              </a:ext>
            </a:extLst>
          </p:cNvPr>
          <p:cNvSpPr>
            <a:spLocks noGrp="1"/>
          </p:cNvSpPr>
          <p:nvPr>
            <p:ph type="title"/>
          </p:nvPr>
        </p:nvSpPr>
        <p:spPr/>
        <p:txBody>
          <a:bodyPr>
            <a:normAutofit/>
          </a:bodyPr>
          <a:lstStyle/>
          <a:p>
            <a:r>
              <a:rPr lang="en-US" dirty="0"/>
              <a:t>States that reference ASVAB CEP or career </a:t>
            </a:r>
            <a:r>
              <a:rPr lang="en-US" dirty="0" smtClean="0"/>
              <a:t>development in legislation</a:t>
            </a:r>
            <a:br>
              <a:rPr lang="en-US" dirty="0" smtClean="0"/>
            </a:br>
            <a:endParaRPr lang="en-US" dirty="0"/>
          </a:p>
        </p:txBody>
      </p:sp>
      <p:sp>
        <p:nvSpPr>
          <p:cNvPr id="3" name="Content Placeholder 2">
            <a:extLst>
              <a:ext uri="{FF2B5EF4-FFF2-40B4-BE49-F238E27FC236}">
                <a16:creationId xmlns:a16="http://schemas.microsoft.com/office/drawing/2014/main" xmlns="" id="{C620E2A4-13DF-441F-BA04-A369222D11E2}"/>
              </a:ext>
            </a:extLst>
          </p:cNvPr>
          <p:cNvSpPr>
            <a:spLocks noGrp="1"/>
          </p:cNvSpPr>
          <p:nvPr>
            <p:ph idx="1"/>
          </p:nvPr>
        </p:nvSpPr>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xmlns="" id="{C7022477-BA08-4DB8-9704-CD034086C864}"/>
              </a:ext>
            </a:extLst>
          </p:cNvPr>
          <p:cNvSpPr>
            <a:spLocks noGrp="1"/>
          </p:cNvSpPr>
          <p:nvPr>
            <p:ph type="sldNum" sz="quarter" idx="12"/>
          </p:nvPr>
        </p:nvSpPr>
        <p:spPr/>
        <p:txBody>
          <a:bodyPr/>
          <a:lstStyle/>
          <a:p>
            <a:fld id="{92E4B2AE-98D8-4BC6-838D-87A33D409450}" type="slidenum">
              <a:rPr lang="en-US" smtClean="0"/>
              <a:pPr/>
              <a:t>17</a:t>
            </a:fld>
            <a:endParaRPr lang="en-US"/>
          </a:p>
        </p:txBody>
      </p:sp>
      <p:graphicFrame>
        <p:nvGraphicFramePr>
          <p:cNvPr id="7" name="Table 6">
            <a:extLst>
              <a:ext uri="{FF2B5EF4-FFF2-40B4-BE49-F238E27FC236}">
                <a16:creationId xmlns:a16="http://schemas.microsoft.com/office/drawing/2014/main" xmlns="" id="{DFCFC531-A564-4713-8DB7-ED5CE842FDDE}"/>
              </a:ext>
            </a:extLst>
          </p:cNvPr>
          <p:cNvGraphicFramePr>
            <a:graphicFrameLocks noGrp="1"/>
          </p:cNvGraphicFramePr>
          <p:nvPr>
            <p:extLst>
              <p:ext uri="{D42A27DB-BD31-4B8C-83A1-F6EECF244321}">
                <p14:modId xmlns:p14="http://schemas.microsoft.com/office/powerpoint/2010/main" val="1350979945"/>
              </p:ext>
            </p:extLst>
          </p:nvPr>
        </p:nvGraphicFramePr>
        <p:xfrm>
          <a:off x="838200" y="1371599"/>
          <a:ext cx="3200400" cy="5176161"/>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xmlns="" val="1086644068"/>
                    </a:ext>
                  </a:extLst>
                </a:gridCol>
              </a:tblGrid>
              <a:tr h="575129">
                <a:tc>
                  <a:txBody>
                    <a:bodyPr/>
                    <a:lstStyle/>
                    <a:p>
                      <a:pPr algn="l"/>
                      <a:r>
                        <a:rPr lang="en-US" dirty="0"/>
                        <a:t>Indiana</a:t>
                      </a:r>
                      <a:endParaRPr lang="en-US" b="0" dirty="0"/>
                    </a:p>
                  </a:txBody>
                  <a:tcPr anchor="ctr"/>
                </a:tc>
                <a:extLst>
                  <a:ext uri="{0D108BD9-81ED-4DB2-BD59-A6C34878D82A}">
                    <a16:rowId xmlns:a16="http://schemas.microsoft.com/office/drawing/2014/main" xmlns="" val="4226408348"/>
                  </a:ext>
                </a:extLst>
              </a:tr>
              <a:tr h="575129">
                <a:tc>
                  <a:txBody>
                    <a:bodyPr/>
                    <a:lstStyle/>
                    <a:p>
                      <a:pPr algn="l"/>
                      <a:r>
                        <a:rPr lang="en-US" dirty="0"/>
                        <a:t>Kentucky</a:t>
                      </a:r>
                      <a:endParaRPr lang="en-US" b="0" dirty="0"/>
                    </a:p>
                  </a:txBody>
                  <a:tcPr anchor="ctr"/>
                </a:tc>
                <a:extLst>
                  <a:ext uri="{0D108BD9-81ED-4DB2-BD59-A6C34878D82A}">
                    <a16:rowId xmlns:a16="http://schemas.microsoft.com/office/drawing/2014/main" xmlns="" val="1445090713"/>
                  </a:ext>
                </a:extLst>
              </a:tr>
              <a:tr h="575129">
                <a:tc>
                  <a:txBody>
                    <a:bodyPr/>
                    <a:lstStyle/>
                    <a:p>
                      <a:pPr algn="l"/>
                      <a:r>
                        <a:rPr lang="en-US" dirty="0"/>
                        <a:t>Michigan</a:t>
                      </a:r>
                      <a:endParaRPr lang="en-US" b="0" dirty="0"/>
                    </a:p>
                  </a:txBody>
                  <a:tcPr anchor="ctr"/>
                </a:tc>
                <a:extLst>
                  <a:ext uri="{0D108BD9-81ED-4DB2-BD59-A6C34878D82A}">
                    <a16:rowId xmlns:a16="http://schemas.microsoft.com/office/drawing/2014/main" xmlns="" val="286223040"/>
                  </a:ext>
                </a:extLst>
              </a:tr>
              <a:tr h="575129">
                <a:tc>
                  <a:txBody>
                    <a:bodyPr/>
                    <a:lstStyle/>
                    <a:p>
                      <a:pPr algn="l"/>
                      <a:r>
                        <a:rPr lang="en-US" dirty="0"/>
                        <a:t>Minnesota</a:t>
                      </a:r>
                      <a:endParaRPr lang="en-US" b="0" dirty="0"/>
                    </a:p>
                  </a:txBody>
                  <a:tcPr anchor="ctr"/>
                </a:tc>
                <a:extLst>
                  <a:ext uri="{0D108BD9-81ED-4DB2-BD59-A6C34878D82A}">
                    <a16:rowId xmlns:a16="http://schemas.microsoft.com/office/drawing/2014/main" xmlns="" val="3376697985"/>
                  </a:ext>
                </a:extLst>
              </a:tr>
              <a:tr h="575129">
                <a:tc>
                  <a:txBody>
                    <a:bodyPr/>
                    <a:lstStyle/>
                    <a:p>
                      <a:pPr algn="l"/>
                      <a:r>
                        <a:rPr lang="en-US" dirty="0"/>
                        <a:t>North Dakota</a:t>
                      </a:r>
                      <a:endParaRPr lang="en-US" b="0" dirty="0"/>
                    </a:p>
                  </a:txBody>
                  <a:tcPr anchor="ctr"/>
                </a:tc>
                <a:extLst>
                  <a:ext uri="{0D108BD9-81ED-4DB2-BD59-A6C34878D82A}">
                    <a16:rowId xmlns:a16="http://schemas.microsoft.com/office/drawing/2014/main" xmlns="" val="512836612"/>
                  </a:ext>
                </a:extLst>
              </a:tr>
              <a:tr h="575129">
                <a:tc>
                  <a:txBody>
                    <a:bodyPr/>
                    <a:lstStyle/>
                    <a:p>
                      <a:pPr algn="l"/>
                      <a:r>
                        <a:rPr lang="en-US" dirty="0"/>
                        <a:t>New Jersey</a:t>
                      </a:r>
                      <a:endParaRPr lang="en-US" b="0" dirty="0"/>
                    </a:p>
                  </a:txBody>
                  <a:tcPr anchor="ctr"/>
                </a:tc>
                <a:extLst>
                  <a:ext uri="{0D108BD9-81ED-4DB2-BD59-A6C34878D82A}">
                    <a16:rowId xmlns:a16="http://schemas.microsoft.com/office/drawing/2014/main" xmlns="" val="1313164322"/>
                  </a:ext>
                </a:extLst>
              </a:tr>
              <a:tr h="575129">
                <a:tc>
                  <a:txBody>
                    <a:bodyPr/>
                    <a:lstStyle/>
                    <a:p>
                      <a:pPr algn="l"/>
                      <a:r>
                        <a:rPr lang="en-US" dirty="0"/>
                        <a:t>Virginia</a:t>
                      </a:r>
                      <a:endParaRPr lang="en-US" b="0" dirty="0"/>
                    </a:p>
                  </a:txBody>
                  <a:tcPr anchor="ctr"/>
                </a:tc>
                <a:extLst>
                  <a:ext uri="{0D108BD9-81ED-4DB2-BD59-A6C34878D82A}">
                    <a16:rowId xmlns:a16="http://schemas.microsoft.com/office/drawing/2014/main" xmlns="" val="3986881264"/>
                  </a:ext>
                </a:extLst>
              </a:tr>
              <a:tr h="575129">
                <a:tc>
                  <a:txBody>
                    <a:bodyPr/>
                    <a:lstStyle/>
                    <a:p>
                      <a:pPr algn="l"/>
                      <a:r>
                        <a:rPr lang="en-US" dirty="0"/>
                        <a:t>West Virginia</a:t>
                      </a:r>
                      <a:endParaRPr lang="en-US" b="0" dirty="0"/>
                    </a:p>
                  </a:txBody>
                  <a:tcPr anchor="ctr"/>
                </a:tc>
                <a:extLst>
                  <a:ext uri="{0D108BD9-81ED-4DB2-BD59-A6C34878D82A}">
                    <a16:rowId xmlns:a16="http://schemas.microsoft.com/office/drawing/2014/main" xmlns="" val="1126378434"/>
                  </a:ext>
                </a:extLst>
              </a:tr>
              <a:tr h="575129">
                <a:tc>
                  <a:txBody>
                    <a:bodyPr/>
                    <a:lstStyle/>
                    <a:p>
                      <a:pPr algn="l"/>
                      <a:r>
                        <a:rPr lang="en-US" dirty="0"/>
                        <a:t>Wyoming</a:t>
                      </a:r>
                      <a:endParaRPr lang="en-US" b="0" dirty="0"/>
                    </a:p>
                  </a:txBody>
                  <a:tcPr anchor="ctr"/>
                </a:tc>
                <a:extLst>
                  <a:ext uri="{0D108BD9-81ED-4DB2-BD59-A6C34878D82A}">
                    <a16:rowId xmlns:a16="http://schemas.microsoft.com/office/drawing/2014/main" xmlns="" val="1624902100"/>
                  </a:ext>
                </a:extLst>
              </a:tr>
            </a:tbl>
          </a:graphicData>
        </a:graphic>
      </p:graphicFrame>
      <p:sp>
        <p:nvSpPr>
          <p:cNvPr id="8" name="TextBox 7">
            <a:extLst>
              <a:ext uri="{FF2B5EF4-FFF2-40B4-BE49-F238E27FC236}">
                <a16:creationId xmlns:a16="http://schemas.microsoft.com/office/drawing/2014/main" xmlns="" id="{EBD5EFA9-8CBE-4BD3-84B0-8B1928BAF0D8}"/>
              </a:ext>
            </a:extLst>
          </p:cNvPr>
          <p:cNvSpPr txBox="1"/>
          <p:nvPr/>
        </p:nvSpPr>
        <p:spPr>
          <a:xfrm>
            <a:off x="4886446" y="1613580"/>
            <a:ext cx="5095754" cy="3247043"/>
          </a:xfrm>
          <a:prstGeom prst="rect">
            <a:avLst/>
          </a:prstGeom>
          <a:noFill/>
        </p:spPr>
        <p:txBody>
          <a:bodyPr wrap="square" rtlCol="0">
            <a:spAutoFit/>
          </a:bodyPr>
          <a:lstStyle/>
          <a:p>
            <a:pPr marL="285750" indent="-285750">
              <a:buFont typeface="Arial" panose="020B0604020202020204" pitchFamily="34" charset="0"/>
              <a:buChar char="•"/>
            </a:pPr>
            <a:r>
              <a:rPr lang="en-US" sz="2050" dirty="0"/>
              <a:t>Indiana, Minnesota, New Jersey, North Dakota, and West Virginia, mention ASVAB CEP as a career exploration tool</a:t>
            </a:r>
            <a:endParaRPr lang="en-US" sz="2050" b="1" dirty="0">
              <a:solidFill>
                <a:srgbClr val="FF0000"/>
              </a:solidFill>
            </a:endParaRPr>
          </a:p>
          <a:p>
            <a:endParaRPr lang="en-US" sz="2050" dirty="0"/>
          </a:p>
          <a:p>
            <a:pPr marL="285750" indent="-285750">
              <a:buFont typeface="Arial" panose="020B0604020202020204" pitchFamily="34" charset="0"/>
              <a:buChar char="•"/>
            </a:pPr>
            <a:r>
              <a:rPr lang="en-US" sz="2050" dirty="0"/>
              <a:t>Pending legislation in Kentucky will require ASVAB testing with follow-up counseling in high schools</a:t>
            </a:r>
          </a:p>
          <a:p>
            <a:endParaRPr lang="en-US" sz="2050" dirty="0"/>
          </a:p>
          <a:p>
            <a:pPr marL="285750" indent="-285750">
              <a:buFont typeface="Arial" panose="020B0604020202020204" pitchFamily="34" charset="0"/>
              <a:buChar char="•"/>
            </a:pPr>
            <a:r>
              <a:rPr lang="en-US" sz="2050" dirty="0"/>
              <a:t>ASVAB CEP endorsed online by Superintendent of Education in Wyoming</a:t>
            </a:r>
          </a:p>
        </p:txBody>
      </p:sp>
    </p:spTree>
    <p:extLst>
      <p:ext uri="{BB962C8B-B14F-4D97-AF65-F5344CB8AC3E}">
        <p14:creationId xmlns:p14="http://schemas.microsoft.com/office/powerpoint/2010/main" val="86413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DCE8A-6BE4-4BA3-8037-903288D7E531}"/>
              </a:ext>
            </a:extLst>
          </p:cNvPr>
          <p:cNvSpPr>
            <a:spLocks noGrp="1"/>
          </p:cNvSpPr>
          <p:nvPr>
            <p:ph type="title"/>
          </p:nvPr>
        </p:nvSpPr>
        <p:spPr>
          <a:xfrm>
            <a:off x="838200" y="365126"/>
            <a:ext cx="10515600" cy="777874"/>
          </a:xfrm>
        </p:spPr>
        <p:txBody>
          <a:bodyPr/>
          <a:lstStyle/>
          <a:p>
            <a:r>
              <a:rPr lang="en-US" dirty="0"/>
              <a:t>States that mention ASVAB </a:t>
            </a:r>
            <a:r>
              <a:rPr lang="en-US" dirty="0" smtClean="0"/>
              <a:t>only in legislation</a:t>
            </a:r>
            <a:endParaRPr lang="en-US" dirty="0"/>
          </a:p>
        </p:txBody>
      </p:sp>
      <p:graphicFrame>
        <p:nvGraphicFramePr>
          <p:cNvPr id="5" name="Content Placeholder 4">
            <a:extLst>
              <a:ext uri="{FF2B5EF4-FFF2-40B4-BE49-F238E27FC236}">
                <a16:creationId xmlns:a16="http://schemas.microsoft.com/office/drawing/2014/main" xmlns="" id="{9118258C-1387-4325-8285-D795F7FD3D82}"/>
              </a:ext>
            </a:extLst>
          </p:cNvPr>
          <p:cNvGraphicFramePr>
            <a:graphicFrameLocks noGrp="1"/>
          </p:cNvGraphicFramePr>
          <p:nvPr>
            <p:ph idx="1"/>
            <p:extLst>
              <p:ext uri="{D42A27DB-BD31-4B8C-83A1-F6EECF244321}">
                <p14:modId xmlns:p14="http://schemas.microsoft.com/office/powerpoint/2010/main" val="1468772990"/>
              </p:ext>
            </p:extLst>
          </p:nvPr>
        </p:nvGraphicFramePr>
        <p:xfrm>
          <a:off x="609600" y="1348257"/>
          <a:ext cx="3200400" cy="512064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xmlns="" val="3116278509"/>
                    </a:ext>
                  </a:extLst>
                </a:gridCol>
              </a:tblGrid>
              <a:tr h="329769">
                <a:tc>
                  <a:txBody>
                    <a:bodyPr/>
                    <a:lstStyle/>
                    <a:p>
                      <a:r>
                        <a:rPr lang="en-US" dirty="0"/>
                        <a:t>Alaska</a:t>
                      </a:r>
                      <a:endParaRPr lang="en-US" b="0" dirty="0"/>
                    </a:p>
                  </a:txBody>
                  <a:tcPr anchor="ctr"/>
                </a:tc>
                <a:extLst>
                  <a:ext uri="{0D108BD9-81ED-4DB2-BD59-A6C34878D82A}">
                    <a16:rowId xmlns:a16="http://schemas.microsoft.com/office/drawing/2014/main" xmlns="" val="2645666153"/>
                  </a:ext>
                </a:extLst>
              </a:tr>
              <a:tr h="329769">
                <a:tc>
                  <a:txBody>
                    <a:bodyPr/>
                    <a:lstStyle/>
                    <a:p>
                      <a:r>
                        <a:rPr lang="en-US" dirty="0"/>
                        <a:t>Colorado</a:t>
                      </a:r>
                      <a:endParaRPr lang="en-US" b="0" dirty="0"/>
                    </a:p>
                  </a:txBody>
                  <a:tcPr anchor="ctr"/>
                </a:tc>
                <a:extLst>
                  <a:ext uri="{0D108BD9-81ED-4DB2-BD59-A6C34878D82A}">
                    <a16:rowId xmlns:a16="http://schemas.microsoft.com/office/drawing/2014/main" xmlns="" val="1428221449"/>
                  </a:ext>
                </a:extLst>
              </a:tr>
              <a:tr h="329769">
                <a:tc>
                  <a:txBody>
                    <a:bodyPr/>
                    <a:lstStyle/>
                    <a:p>
                      <a:r>
                        <a:rPr lang="en-US" dirty="0"/>
                        <a:t>Maryland</a:t>
                      </a:r>
                      <a:endParaRPr lang="en-US" b="0" dirty="0"/>
                    </a:p>
                  </a:txBody>
                  <a:tcPr anchor="ctr"/>
                </a:tc>
                <a:extLst>
                  <a:ext uri="{0D108BD9-81ED-4DB2-BD59-A6C34878D82A}">
                    <a16:rowId xmlns:a16="http://schemas.microsoft.com/office/drawing/2014/main" xmlns="" val="336551229"/>
                  </a:ext>
                </a:extLst>
              </a:tr>
              <a:tr h="329769">
                <a:tc>
                  <a:txBody>
                    <a:bodyPr/>
                    <a:lstStyle/>
                    <a:p>
                      <a:r>
                        <a:rPr lang="en-US" dirty="0"/>
                        <a:t>Missouri</a:t>
                      </a:r>
                      <a:endParaRPr lang="en-US" b="0" dirty="0"/>
                    </a:p>
                  </a:txBody>
                  <a:tcPr anchor="ctr"/>
                </a:tc>
                <a:extLst>
                  <a:ext uri="{0D108BD9-81ED-4DB2-BD59-A6C34878D82A}">
                    <a16:rowId xmlns:a16="http://schemas.microsoft.com/office/drawing/2014/main" xmlns="" val="3578289902"/>
                  </a:ext>
                </a:extLst>
              </a:tr>
              <a:tr h="329769">
                <a:tc>
                  <a:txBody>
                    <a:bodyPr/>
                    <a:lstStyle/>
                    <a:p>
                      <a:r>
                        <a:rPr lang="en-US" dirty="0"/>
                        <a:t>Mississippi</a:t>
                      </a:r>
                      <a:endParaRPr lang="en-US" b="0" dirty="0"/>
                    </a:p>
                  </a:txBody>
                  <a:tcPr anchor="ctr"/>
                </a:tc>
                <a:extLst>
                  <a:ext uri="{0D108BD9-81ED-4DB2-BD59-A6C34878D82A}">
                    <a16:rowId xmlns:a16="http://schemas.microsoft.com/office/drawing/2014/main" xmlns="" val="2369113677"/>
                  </a:ext>
                </a:extLst>
              </a:tr>
              <a:tr h="329769">
                <a:tc>
                  <a:txBody>
                    <a:bodyPr/>
                    <a:lstStyle/>
                    <a:p>
                      <a:r>
                        <a:rPr lang="en-US" dirty="0"/>
                        <a:t>New Hampshire</a:t>
                      </a:r>
                      <a:endParaRPr lang="en-US" b="0" dirty="0"/>
                    </a:p>
                  </a:txBody>
                  <a:tcPr anchor="ctr"/>
                </a:tc>
                <a:extLst>
                  <a:ext uri="{0D108BD9-81ED-4DB2-BD59-A6C34878D82A}">
                    <a16:rowId xmlns:a16="http://schemas.microsoft.com/office/drawing/2014/main" xmlns="" val="3006600433"/>
                  </a:ext>
                </a:extLst>
              </a:tr>
              <a:tr h="329769">
                <a:tc>
                  <a:txBody>
                    <a:bodyPr/>
                    <a:lstStyle/>
                    <a:p>
                      <a:r>
                        <a:rPr lang="en-US" dirty="0"/>
                        <a:t>New Mexico </a:t>
                      </a:r>
                      <a:endParaRPr lang="en-US" b="0" dirty="0"/>
                    </a:p>
                  </a:txBody>
                  <a:tcPr anchor="ctr"/>
                </a:tc>
                <a:extLst>
                  <a:ext uri="{0D108BD9-81ED-4DB2-BD59-A6C34878D82A}">
                    <a16:rowId xmlns:a16="http://schemas.microsoft.com/office/drawing/2014/main" xmlns="" val="3926531788"/>
                  </a:ext>
                </a:extLst>
              </a:tr>
              <a:tr h="329769">
                <a:tc>
                  <a:txBody>
                    <a:bodyPr/>
                    <a:lstStyle/>
                    <a:p>
                      <a:r>
                        <a:rPr lang="en-US" dirty="0"/>
                        <a:t>Nevada</a:t>
                      </a:r>
                      <a:endParaRPr lang="en-US" b="0" dirty="0"/>
                    </a:p>
                  </a:txBody>
                  <a:tcPr anchor="ctr"/>
                </a:tc>
                <a:extLst>
                  <a:ext uri="{0D108BD9-81ED-4DB2-BD59-A6C34878D82A}">
                    <a16:rowId xmlns:a16="http://schemas.microsoft.com/office/drawing/2014/main" xmlns="" val="239819320"/>
                  </a:ext>
                </a:extLst>
              </a:tr>
              <a:tr h="329769">
                <a:tc>
                  <a:txBody>
                    <a:bodyPr/>
                    <a:lstStyle/>
                    <a:p>
                      <a:r>
                        <a:rPr lang="en-US" dirty="0"/>
                        <a:t>New York</a:t>
                      </a:r>
                      <a:endParaRPr lang="en-US" b="0" dirty="0"/>
                    </a:p>
                  </a:txBody>
                  <a:tcPr anchor="ctr"/>
                </a:tc>
                <a:extLst>
                  <a:ext uri="{0D108BD9-81ED-4DB2-BD59-A6C34878D82A}">
                    <a16:rowId xmlns:a16="http://schemas.microsoft.com/office/drawing/2014/main" xmlns="" val="2639914282"/>
                  </a:ext>
                </a:extLst>
              </a:tr>
              <a:tr h="329769">
                <a:tc>
                  <a:txBody>
                    <a:bodyPr/>
                    <a:lstStyle/>
                    <a:p>
                      <a:r>
                        <a:rPr lang="en-US" dirty="0"/>
                        <a:t>Oregon</a:t>
                      </a:r>
                      <a:endParaRPr lang="en-US" b="0" dirty="0"/>
                    </a:p>
                  </a:txBody>
                  <a:tcPr anchor="ctr"/>
                </a:tc>
                <a:extLst>
                  <a:ext uri="{0D108BD9-81ED-4DB2-BD59-A6C34878D82A}">
                    <a16:rowId xmlns:a16="http://schemas.microsoft.com/office/drawing/2014/main" xmlns="" val="3088044438"/>
                  </a:ext>
                </a:extLst>
              </a:tr>
              <a:tr h="329769">
                <a:tc>
                  <a:txBody>
                    <a:bodyPr/>
                    <a:lstStyle/>
                    <a:p>
                      <a:r>
                        <a:rPr lang="en-US" dirty="0"/>
                        <a:t>South Carolina</a:t>
                      </a:r>
                      <a:endParaRPr lang="en-US" b="0" dirty="0"/>
                    </a:p>
                  </a:txBody>
                  <a:tcPr anchor="ctr"/>
                </a:tc>
                <a:extLst>
                  <a:ext uri="{0D108BD9-81ED-4DB2-BD59-A6C34878D82A}">
                    <a16:rowId xmlns:a16="http://schemas.microsoft.com/office/drawing/2014/main" xmlns="" val="1166914453"/>
                  </a:ext>
                </a:extLst>
              </a:tr>
              <a:tr h="329769">
                <a:tc>
                  <a:txBody>
                    <a:bodyPr/>
                    <a:lstStyle/>
                    <a:p>
                      <a:r>
                        <a:rPr lang="en-US" dirty="0"/>
                        <a:t>Tennessee</a:t>
                      </a:r>
                      <a:endParaRPr lang="en-US" b="0" dirty="0"/>
                    </a:p>
                  </a:txBody>
                  <a:tcPr anchor="ctr"/>
                </a:tc>
                <a:extLst>
                  <a:ext uri="{0D108BD9-81ED-4DB2-BD59-A6C34878D82A}">
                    <a16:rowId xmlns:a16="http://schemas.microsoft.com/office/drawing/2014/main" xmlns="" val="831032558"/>
                  </a:ext>
                </a:extLst>
              </a:tr>
              <a:tr h="329769">
                <a:tc>
                  <a:txBody>
                    <a:bodyPr/>
                    <a:lstStyle/>
                    <a:p>
                      <a:r>
                        <a:rPr lang="en-US" dirty="0"/>
                        <a:t>Texas</a:t>
                      </a:r>
                      <a:endParaRPr lang="en-US" b="0" dirty="0"/>
                    </a:p>
                  </a:txBody>
                  <a:tcPr anchor="ctr"/>
                </a:tc>
                <a:extLst>
                  <a:ext uri="{0D108BD9-81ED-4DB2-BD59-A6C34878D82A}">
                    <a16:rowId xmlns:a16="http://schemas.microsoft.com/office/drawing/2014/main" xmlns="" val="642440735"/>
                  </a:ext>
                </a:extLst>
              </a:tr>
              <a:tr h="329769">
                <a:tc>
                  <a:txBody>
                    <a:bodyPr/>
                    <a:lstStyle/>
                    <a:p>
                      <a:r>
                        <a:rPr lang="en-US" dirty="0"/>
                        <a:t>Vermont</a:t>
                      </a:r>
                      <a:endParaRPr lang="en-US" b="0" dirty="0"/>
                    </a:p>
                  </a:txBody>
                  <a:tcPr anchor="ctr"/>
                </a:tc>
                <a:extLst>
                  <a:ext uri="{0D108BD9-81ED-4DB2-BD59-A6C34878D82A}">
                    <a16:rowId xmlns:a16="http://schemas.microsoft.com/office/drawing/2014/main" xmlns="" val="101830265"/>
                  </a:ext>
                </a:extLst>
              </a:tr>
            </a:tbl>
          </a:graphicData>
        </a:graphic>
      </p:graphicFrame>
      <p:sp>
        <p:nvSpPr>
          <p:cNvPr id="4" name="Slide Number Placeholder 3">
            <a:extLst>
              <a:ext uri="{FF2B5EF4-FFF2-40B4-BE49-F238E27FC236}">
                <a16:creationId xmlns:a16="http://schemas.microsoft.com/office/drawing/2014/main" xmlns="" id="{B1B7452A-0DB0-4FE7-A5FD-8153EB949EA4}"/>
              </a:ext>
            </a:extLst>
          </p:cNvPr>
          <p:cNvSpPr>
            <a:spLocks noGrp="1"/>
          </p:cNvSpPr>
          <p:nvPr>
            <p:ph type="sldNum" sz="quarter" idx="12"/>
          </p:nvPr>
        </p:nvSpPr>
        <p:spPr/>
        <p:txBody>
          <a:bodyPr/>
          <a:lstStyle/>
          <a:p>
            <a:fld id="{92E4B2AE-98D8-4BC6-838D-87A33D409450}" type="slidenum">
              <a:rPr lang="en-US" smtClean="0"/>
              <a:pPr/>
              <a:t>18</a:t>
            </a:fld>
            <a:endParaRPr lang="en-US"/>
          </a:p>
        </p:txBody>
      </p:sp>
      <p:sp>
        <p:nvSpPr>
          <p:cNvPr id="7" name="TextBox 6">
            <a:extLst>
              <a:ext uri="{FF2B5EF4-FFF2-40B4-BE49-F238E27FC236}">
                <a16:creationId xmlns:a16="http://schemas.microsoft.com/office/drawing/2014/main" xmlns="" id="{9FD19A7D-4D9B-44CD-9600-78AE312699AF}"/>
              </a:ext>
            </a:extLst>
          </p:cNvPr>
          <p:cNvSpPr txBox="1"/>
          <p:nvPr/>
        </p:nvSpPr>
        <p:spPr>
          <a:xfrm>
            <a:off x="5039810" y="1326838"/>
            <a:ext cx="4942390" cy="4579715"/>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dirty="0"/>
              <a:t>Alaska, Colorado, Maryland, Mississippi, Missouri, Nevada, New Hampshire, New Mexico, and Vermont indicate use of ASVAB as one indicator of college and career readiness</a:t>
            </a:r>
          </a:p>
          <a:p>
            <a:pPr marL="285750" indent="-285750">
              <a:lnSpc>
                <a:spcPct val="90000"/>
              </a:lnSpc>
              <a:buFont typeface="Arial" panose="020B0604020202020204" pitchFamily="34" charset="0"/>
              <a:buChar char="•"/>
            </a:pPr>
            <a:endParaRPr lang="en-US" dirty="0"/>
          </a:p>
          <a:p>
            <a:pPr marL="285750" indent="-285750">
              <a:lnSpc>
                <a:spcPct val="90000"/>
              </a:lnSpc>
              <a:buFont typeface="Arial" panose="020B0604020202020204" pitchFamily="34" charset="0"/>
              <a:buChar char="•"/>
            </a:pPr>
            <a:r>
              <a:rPr lang="en-US" dirty="0"/>
              <a:t>Michigan lists ASVAB as a "suggested strategy" to meet Target 2 (Contextualized Academics) in the Michigan Career Development Model</a:t>
            </a:r>
          </a:p>
          <a:p>
            <a:pPr marL="285750" indent="-285750">
              <a:lnSpc>
                <a:spcPct val="90000"/>
              </a:lnSpc>
              <a:buFont typeface="Arial" panose="020B0604020202020204" pitchFamily="34" charset="0"/>
              <a:buChar char="•"/>
            </a:pPr>
            <a:endParaRPr lang="en-US" dirty="0"/>
          </a:p>
          <a:p>
            <a:pPr marL="285750" indent="-285750">
              <a:lnSpc>
                <a:spcPct val="90000"/>
              </a:lnSpc>
              <a:buFont typeface="Arial" panose="020B0604020202020204" pitchFamily="34" charset="0"/>
              <a:buChar char="•"/>
            </a:pPr>
            <a:r>
              <a:rPr lang="en-US" dirty="0"/>
              <a:t>New York gives option of offering ASVAB as a school choice, and Oregon provides links to ASVAB websites for more information</a:t>
            </a:r>
          </a:p>
          <a:p>
            <a:pPr>
              <a:lnSpc>
                <a:spcPct val="90000"/>
              </a:lnSpc>
            </a:pPr>
            <a:endParaRPr lang="en-US" dirty="0"/>
          </a:p>
          <a:p>
            <a:pPr marL="285750" indent="-285750">
              <a:lnSpc>
                <a:spcPct val="90000"/>
              </a:lnSpc>
              <a:buFont typeface="Arial" panose="020B0604020202020204" pitchFamily="34" charset="0"/>
              <a:buChar char="•"/>
            </a:pPr>
            <a:r>
              <a:rPr lang="en-US" dirty="0"/>
              <a:t>South Carolina ESSA Plan indicates use of ASVAB AFQT score as an indicator of military readiness</a:t>
            </a:r>
          </a:p>
          <a:p>
            <a:pPr marL="285750" indent="-285750">
              <a:lnSpc>
                <a:spcPct val="90000"/>
              </a:lnSpc>
              <a:buFont typeface="Arial" panose="020B0604020202020204" pitchFamily="34" charset="0"/>
              <a:buChar char="•"/>
            </a:pPr>
            <a:endParaRPr lang="en-US" dirty="0"/>
          </a:p>
          <a:p>
            <a:pPr marL="285750" indent="-285750">
              <a:lnSpc>
                <a:spcPct val="90000"/>
              </a:lnSpc>
              <a:buFont typeface="Arial" panose="020B0604020202020204" pitchFamily="34" charset="0"/>
              <a:buChar char="•"/>
            </a:pPr>
            <a:r>
              <a:rPr lang="en-US" dirty="0"/>
              <a:t>Legislation passed in Texas will allow students to use ASVAB as vocational test</a:t>
            </a:r>
          </a:p>
        </p:txBody>
      </p:sp>
    </p:spTree>
    <p:extLst>
      <p:ext uri="{BB962C8B-B14F-4D97-AF65-F5344CB8AC3E}">
        <p14:creationId xmlns:p14="http://schemas.microsoft.com/office/powerpoint/2010/main" val="15635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E4B2AE-98D8-4BC6-838D-87A33D409450}" type="slidenum">
              <a:rPr lang="en-US" smtClean="0"/>
              <a:pPr/>
              <a:t>19</a:t>
            </a:fld>
            <a:endParaRPr lang="en-US"/>
          </a:p>
        </p:txBody>
      </p:sp>
      <p:graphicFrame>
        <p:nvGraphicFramePr>
          <p:cNvPr id="10" name="Content Placeholder 9">
            <a:extLst>
              <a:ext uri="{FF2B5EF4-FFF2-40B4-BE49-F238E27FC236}">
                <a16:creationId xmlns:a16="http://schemas.microsoft.com/office/drawing/2014/main" xmlns="" id="{824277F2-0E09-43AC-8F1A-F820436FD8B4}"/>
              </a:ext>
            </a:extLst>
          </p:cNvPr>
          <p:cNvGraphicFramePr>
            <a:graphicFrameLocks noGrp="1"/>
          </p:cNvGraphicFramePr>
          <p:nvPr>
            <p:ph idx="1"/>
            <p:extLst>
              <p:ext uri="{D42A27DB-BD31-4B8C-83A1-F6EECF244321}">
                <p14:modId xmlns:p14="http://schemas.microsoft.com/office/powerpoint/2010/main" val="174618555"/>
              </p:ext>
            </p:extLst>
          </p:nvPr>
        </p:nvGraphicFramePr>
        <p:xfrm>
          <a:off x="489854" y="375555"/>
          <a:ext cx="10695216" cy="6204865"/>
        </p:xfrm>
        <a:graphic>
          <a:graphicData uri="http://schemas.openxmlformats.org/drawingml/2006/table">
            <a:tbl>
              <a:tblPr firstRow="1" bandRow="1">
                <a:tableStyleId>{5C22544A-7EE6-4342-B048-85BDC9FD1C3A}</a:tableStyleId>
              </a:tblPr>
              <a:tblGrid>
                <a:gridCol w="1782536">
                  <a:extLst>
                    <a:ext uri="{9D8B030D-6E8A-4147-A177-3AD203B41FA5}">
                      <a16:colId xmlns:a16="http://schemas.microsoft.com/office/drawing/2014/main" xmlns="" val="3228688484"/>
                    </a:ext>
                  </a:extLst>
                </a:gridCol>
                <a:gridCol w="1782536">
                  <a:extLst>
                    <a:ext uri="{9D8B030D-6E8A-4147-A177-3AD203B41FA5}">
                      <a16:colId xmlns:a16="http://schemas.microsoft.com/office/drawing/2014/main" xmlns="" val="2367589259"/>
                    </a:ext>
                  </a:extLst>
                </a:gridCol>
                <a:gridCol w="1782536">
                  <a:extLst>
                    <a:ext uri="{9D8B030D-6E8A-4147-A177-3AD203B41FA5}">
                      <a16:colId xmlns:a16="http://schemas.microsoft.com/office/drawing/2014/main" xmlns="" val="2364019259"/>
                    </a:ext>
                  </a:extLst>
                </a:gridCol>
                <a:gridCol w="1782536">
                  <a:extLst>
                    <a:ext uri="{9D8B030D-6E8A-4147-A177-3AD203B41FA5}">
                      <a16:colId xmlns:a16="http://schemas.microsoft.com/office/drawing/2014/main" xmlns="" val="365613417"/>
                    </a:ext>
                  </a:extLst>
                </a:gridCol>
                <a:gridCol w="1782536">
                  <a:extLst>
                    <a:ext uri="{9D8B030D-6E8A-4147-A177-3AD203B41FA5}">
                      <a16:colId xmlns:a16="http://schemas.microsoft.com/office/drawing/2014/main" xmlns="" val="271282534"/>
                    </a:ext>
                  </a:extLst>
                </a:gridCol>
                <a:gridCol w="1782536">
                  <a:extLst>
                    <a:ext uri="{9D8B030D-6E8A-4147-A177-3AD203B41FA5}">
                      <a16:colId xmlns:a16="http://schemas.microsoft.com/office/drawing/2014/main" xmlns="" val="3673396040"/>
                    </a:ext>
                  </a:extLst>
                </a:gridCol>
              </a:tblGrid>
              <a:tr h="843857">
                <a:tc>
                  <a:txBody>
                    <a:bodyPr/>
                    <a:lstStyle/>
                    <a:p>
                      <a:pPr algn="ctr" fontAlgn="b"/>
                      <a:r>
                        <a:rPr lang="en-US" sz="1200" u="none" strike="noStrike" dirty="0">
                          <a:effectLst/>
                        </a:rPr>
                        <a:t>Option to Meet Graduation Requirement</a:t>
                      </a:r>
                      <a:endParaRPr lang="en-US" sz="1200" b="1"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Military and Career Readiness Indicator</a:t>
                      </a:r>
                      <a:endParaRPr lang="en-US" sz="1200" b="1"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Required/</a:t>
                      </a:r>
                      <a:br>
                        <a:rPr lang="en-US" sz="1200" u="none" strike="noStrike" dirty="0">
                          <a:effectLst/>
                        </a:rPr>
                      </a:br>
                      <a:r>
                        <a:rPr lang="en-US" sz="1200" u="none" strike="noStrike" dirty="0">
                          <a:effectLst/>
                        </a:rPr>
                        <a:t>Recommended for Career Exploration</a:t>
                      </a:r>
                      <a:endParaRPr lang="en-US" sz="1200" b="1"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Legislation Activity</a:t>
                      </a:r>
                      <a:endParaRPr lang="en-US" sz="1200" b="1"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Mentions ASVAB CEP on State Website</a:t>
                      </a:r>
                      <a:endParaRPr lang="en-US" sz="1200" b="1"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Limited or Specialized Use</a:t>
                      </a:r>
                      <a:endParaRPr lang="en-US" sz="12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xmlns="" val="1978519081"/>
                  </a:ext>
                </a:extLst>
              </a:tr>
              <a:tr h="253743">
                <a:tc>
                  <a:txBody>
                    <a:bodyPr/>
                    <a:lstStyle/>
                    <a:p>
                      <a:pPr algn="ctr" fontAlgn="b"/>
                      <a:r>
                        <a:rPr lang="en-US" sz="1200" u="none" strike="noStrike" dirty="0">
                          <a:effectLst/>
                        </a:rPr>
                        <a:t>Alaska</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Alabama</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California</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Iowa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Nebraska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Connecticut</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2554295294"/>
                  </a:ext>
                </a:extLst>
              </a:tr>
              <a:tr h="253743">
                <a:tc>
                  <a:txBody>
                    <a:bodyPr/>
                    <a:lstStyle/>
                    <a:p>
                      <a:pPr algn="ctr" fontAlgn="b"/>
                      <a:r>
                        <a:rPr lang="en-US" sz="1200" u="none" strike="noStrike" dirty="0">
                          <a:effectLst/>
                        </a:rPr>
                        <a:t>Colorado</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Arkansas</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Indiana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Kentucky</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New Jersey</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Florida</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3856755345"/>
                  </a:ext>
                </a:extLst>
              </a:tr>
              <a:tr h="253743">
                <a:tc>
                  <a:txBody>
                    <a:bodyPr/>
                    <a:lstStyle/>
                    <a:p>
                      <a:pPr algn="ctr" fontAlgn="b"/>
                      <a:r>
                        <a:rPr lang="en-US" sz="1200" u="none" strike="noStrike" dirty="0">
                          <a:effectLst/>
                        </a:rPr>
                        <a:t>Indiana</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Arizona</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Iowa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Maryland</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Oregon</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Georgia</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467704594"/>
                  </a:ext>
                </a:extLst>
              </a:tr>
              <a:tr h="253743">
                <a:tc>
                  <a:txBody>
                    <a:bodyPr/>
                    <a:lstStyle/>
                    <a:p>
                      <a:pPr algn="ctr" fontAlgn="ctr"/>
                      <a:r>
                        <a:rPr lang="en-US" sz="1200" u="none" strike="noStrike" dirty="0">
                          <a:effectLst/>
                        </a:rPr>
                        <a:t>Mississippi</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Delaware</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Minnesota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Minnesota</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Washington, DC</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Hawaii</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41741452"/>
                  </a:ext>
                </a:extLst>
              </a:tr>
              <a:tr h="253743">
                <a:tc>
                  <a:txBody>
                    <a:bodyPr/>
                    <a:lstStyle/>
                    <a:p>
                      <a:pPr algn="ctr" fontAlgn="b"/>
                      <a:r>
                        <a:rPr lang="en-US" sz="1200" u="none" strike="noStrike">
                          <a:effectLst/>
                        </a:rPr>
                        <a:t>New Jersey</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Iowa</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North Dakota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New Hampshire</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Idaho</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4033668738"/>
                  </a:ext>
                </a:extLst>
              </a:tr>
              <a:tr h="253743">
                <a:tc>
                  <a:txBody>
                    <a:bodyPr/>
                    <a:lstStyle/>
                    <a:p>
                      <a:pPr algn="ctr" fontAlgn="b"/>
                      <a:r>
                        <a:rPr lang="en-US" sz="1200" u="none" strike="noStrike">
                          <a:effectLst/>
                        </a:rPr>
                        <a:t>New Mexico</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Indiana</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South Carolina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Pennsylvania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Illinois</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2689184427"/>
                  </a:ext>
                </a:extLst>
              </a:tr>
              <a:tr h="253743">
                <a:tc>
                  <a:txBody>
                    <a:bodyPr/>
                    <a:lstStyle/>
                    <a:p>
                      <a:pPr algn="ctr" fontAlgn="b"/>
                      <a:r>
                        <a:rPr lang="en-US" sz="1200" u="none" strike="noStrike">
                          <a:effectLst/>
                        </a:rPr>
                        <a:t>Nevada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Kentucky</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Texas</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Texas</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Kansas</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3703971035"/>
                  </a:ext>
                </a:extLst>
              </a:tr>
              <a:tr h="253743">
                <a:tc>
                  <a:txBody>
                    <a:bodyPr/>
                    <a:lstStyle/>
                    <a:p>
                      <a:pPr algn="ctr" fontAlgn="b"/>
                      <a:r>
                        <a:rPr lang="en-US" sz="1200" u="none" strike="noStrike">
                          <a:effectLst/>
                        </a:rPr>
                        <a:t>Pennsylvania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Maryland</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Virginia</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Virginia </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Louisiana</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4008879129"/>
                  </a:ext>
                </a:extLst>
              </a:tr>
              <a:tr h="253743">
                <a:tc>
                  <a:txBody>
                    <a:bodyPr/>
                    <a:lstStyle/>
                    <a:p>
                      <a:pPr algn="ctr" fontAlgn="b"/>
                      <a:r>
                        <a:rPr lang="en-US" sz="1200" u="none" strike="noStrike">
                          <a:effectLst/>
                        </a:rPr>
                        <a:t>Tennessee</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Minnesota</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West Virginia</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Massachusetts</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2119417131"/>
                  </a:ext>
                </a:extLst>
              </a:tr>
              <a:tr h="253743">
                <a:tc>
                  <a:txBody>
                    <a:bodyPr/>
                    <a:lstStyle/>
                    <a:p>
                      <a:pPr algn="ctr" fontAlgn="b"/>
                      <a:r>
                        <a:rPr lang="en-US" sz="1200" u="none" strike="noStrike">
                          <a:effectLst/>
                        </a:rPr>
                        <a:t>Texas</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Mississippi</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Wyoming</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Maine</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3018244628"/>
                  </a:ext>
                </a:extLst>
              </a:tr>
              <a:tr h="253743">
                <a:tc>
                  <a:txBody>
                    <a:bodyPr/>
                    <a:lstStyle/>
                    <a:p>
                      <a:pPr algn="ctr" fontAlgn="b"/>
                      <a:r>
                        <a:rPr lang="en-US" sz="1200" u="none" strike="noStrike">
                          <a:effectLst/>
                        </a:rPr>
                        <a:t>Washington </a:t>
                      </a:r>
                      <a:endParaRPr lang="en-US" sz="1200" b="0" i="0" u="none" strike="noStrike">
                        <a:solidFill>
                          <a:srgbClr val="000000"/>
                        </a:solidFill>
                        <a:effectLst/>
                        <a:latin typeface="+mj-lt"/>
                      </a:endParaRPr>
                    </a:p>
                  </a:txBody>
                  <a:tcPr marL="0" marR="0" marT="0" marB="0" anchor="ctr"/>
                </a:tc>
                <a:tc>
                  <a:txBody>
                    <a:bodyPr/>
                    <a:lstStyle/>
                    <a:p>
                      <a:pPr algn="ctr" fontAlgn="ctr"/>
                      <a:r>
                        <a:rPr lang="en-US" sz="1200" u="none" strike="noStrike">
                          <a:effectLst/>
                        </a:rPr>
                        <a:t>Montana</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dirty="0">
                          <a:effectLst/>
                        </a:rPr>
                        <a:t> </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Michigan</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3678344803"/>
                  </a:ext>
                </a:extLst>
              </a:tr>
              <a:tr h="253743">
                <a:tc>
                  <a:txBody>
                    <a:bodyPr/>
                    <a:lstStyle/>
                    <a:p>
                      <a:pPr algn="l" fontAlgn="b"/>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North Dakota</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dirty="0">
                          <a:effectLst/>
                        </a:rPr>
                        <a:t> </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Missouri</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2348511232"/>
                  </a:ext>
                </a:extLst>
              </a:tr>
              <a:tr h="253743">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New Hampshire</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dirty="0">
                          <a:effectLst/>
                        </a:rPr>
                        <a:t> </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North Carolina</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1074693762"/>
                  </a:ext>
                </a:extLst>
              </a:tr>
              <a:tr h="253743">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New Mexico</a:t>
                      </a:r>
                      <a:endParaRPr lang="en-US" sz="1200" b="0" i="0" u="none" strike="noStrike" dirty="0">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New York</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1591706523"/>
                  </a:ext>
                </a:extLst>
              </a:tr>
              <a:tr h="253743">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Nevada</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Ohio</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1761929367"/>
                  </a:ext>
                </a:extLst>
              </a:tr>
              <a:tr h="253743">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Rhode Island</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Oklahoma</a:t>
                      </a: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xmlns="" val="724434657"/>
                  </a:ext>
                </a:extLst>
              </a:tr>
              <a:tr h="253743">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South Carolina</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 </a:t>
                      </a:r>
                      <a:endParaRPr lang="en-US" sz="1200" b="0" i="0" u="none" strike="noStrike">
                        <a:solidFill>
                          <a:srgbClr val="000000"/>
                        </a:solidFill>
                        <a:effectLst/>
                        <a:latin typeface="+mj-lt"/>
                      </a:endParaRPr>
                    </a:p>
                  </a:txBody>
                  <a:tcPr marL="0" marR="0" marT="0" marB="0" anchor="ctr"/>
                </a:tc>
                <a:tc>
                  <a:txBody>
                    <a:bodyPr/>
                    <a:lstStyle/>
                    <a:p>
                      <a:pPr algn="l" fontAlgn="b"/>
                      <a:r>
                        <a:rPr lang="en-US" sz="1200" u="none" strike="noStrike" dirty="0">
                          <a:effectLst/>
                        </a:rPr>
                        <a:t> </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Rhode Island</a:t>
                      </a:r>
                      <a:endParaRPr lang="en-US" sz="12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xmlns="" val="2399699506"/>
                  </a:ext>
                </a:extLst>
              </a:tr>
              <a:tr h="307474">
                <a:tc>
                  <a:txBody>
                    <a:bodyPr/>
                    <a:lstStyle/>
                    <a:p>
                      <a:endParaRPr lang="en-US" sz="1200">
                        <a:latin typeface="+mj-lt"/>
                      </a:endParaRPr>
                    </a:p>
                  </a:txBody>
                  <a:tcPr marL="38732" marR="38732" marT="19362" marB="19362" anchor="ctr"/>
                </a:tc>
                <a:tc>
                  <a:txBody>
                    <a:bodyPr/>
                    <a:lstStyle/>
                    <a:p>
                      <a:pPr algn="ctr" fontAlgn="b"/>
                      <a:r>
                        <a:rPr lang="en-US" sz="1200" u="none" strike="noStrike">
                          <a:effectLst/>
                        </a:rPr>
                        <a:t>Virginia</a:t>
                      </a:r>
                      <a:endParaRPr lang="en-US" sz="1200" b="0" i="0" u="none" strike="noStrike">
                        <a:solidFill>
                          <a:srgbClr val="000000"/>
                        </a:solidFill>
                        <a:effectLst/>
                        <a:latin typeface="+mj-lt"/>
                      </a:endParaRPr>
                    </a:p>
                  </a:txBody>
                  <a:tcPr marL="0" marR="0" marT="0" marB="0" anchor="ctr"/>
                </a:tc>
                <a:tc>
                  <a:txBody>
                    <a:bodyPr/>
                    <a:lstStyle/>
                    <a:p>
                      <a:endParaRPr lang="en-US" sz="1200">
                        <a:latin typeface="+mj-lt"/>
                      </a:endParaRPr>
                    </a:p>
                  </a:txBody>
                  <a:tcPr marL="38732" marR="38732" marT="19362" marB="19362" anchor="ctr"/>
                </a:tc>
                <a:tc>
                  <a:txBody>
                    <a:bodyPr/>
                    <a:lstStyle/>
                    <a:p>
                      <a:endParaRPr lang="en-US" sz="1200">
                        <a:latin typeface="+mj-lt"/>
                      </a:endParaRPr>
                    </a:p>
                  </a:txBody>
                  <a:tcPr marL="38732" marR="38732" marT="19362" marB="19362" anchor="ctr"/>
                </a:tc>
                <a:tc>
                  <a:txBody>
                    <a:bodyPr/>
                    <a:lstStyle/>
                    <a:p>
                      <a:endParaRPr lang="en-US" sz="1200" dirty="0">
                        <a:latin typeface="+mj-lt"/>
                      </a:endParaRPr>
                    </a:p>
                  </a:txBody>
                  <a:tcPr marL="38732" marR="38732" marT="19362" marB="19362" anchor="ctr"/>
                </a:tc>
                <a:tc>
                  <a:txBody>
                    <a:bodyPr/>
                    <a:lstStyle/>
                    <a:p>
                      <a:pPr algn="ctr" fontAlgn="b"/>
                      <a:r>
                        <a:rPr lang="en-US" sz="1200" u="none" strike="noStrike" dirty="0">
                          <a:effectLst/>
                        </a:rPr>
                        <a:t>South Dakota</a:t>
                      </a:r>
                      <a:endParaRPr lang="en-US" sz="12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xmlns="" val="995317744"/>
                  </a:ext>
                </a:extLst>
              </a:tr>
              <a:tr h="307474">
                <a:tc>
                  <a:txBody>
                    <a:bodyPr/>
                    <a:lstStyle/>
                    <a:p>
                      <a:endParaRPr lang="en-US" sz="1200" dirty="0">
                        <a:latin typeface="+mj-lt"/>
                      </a:endParaRPr>
                    </a:p>
                  </a:txBody>
                  <a:tcPr marL="38732" marR="38732" marT="19362" marB="19362" anchor="ctr"/>
                </a:tc>
                <a:tc>
                  <a:txBody>
                    <a:bodyPr/>
                    <a:lstStyle/>
                    <a:p>
                      <a:pPr algn="ctr" fontAlgn="b"/>
                      <a:r>
                        <a:rPr lang="en-US" sz="1200" u="none" strike="noStrike" dirty="0">
                          <a:effectLst/>
                        </a:rPr>
                        <a:t>Vermont</a:t>
                      </a:r>
                      <a:endParaRPr lang="en-US" sz="1200" b="0" i="0" u="none" strike="noStrike" dirty="0">
                        <a:solidFill>
                          <a:srgbClr val="000000"/>
                        </a:solidFill>
                        <a:effectLst/>
                        <a:latin typeface="+mj-lt"/>
                      </a:endParaRPr>
                    </a:p>
                  </a:txBody>
                  <a:tcPr marL="0" marR="0" marT="0" marB="0" anchor="ctr"/>
                </a:tc>
                <a:tc>
                  <a:txBody>
                    <a:bodyPr/>
                    <a:lstStyle/>
                    <a:p>
                      <a:endParaRPr lang="en-US" sz="1200" dirty="0">
                        <a:latin typeface="+mj-lt"/>
                      </a:endParaRPr>
                    </a:p>
                  </a:txBody>
                  <a:tcPr marL="38732" marR="38732" marT="19362" marB="19362" anchor="ctr"/>
                </a:tc>
                <a:tc>
                  <a:txBody>
                    <a:bodyPr/>
                    <a:lstStyle/>
                    <a:p>
                      <a:endParaRPr lang="en-US" sz="1200" dirty="0">
                        <a:latin typeface="+mj-lt"/>
                      </a:endParaRPr>
                    </a:p>
                  </a:txBody>
                  <a:tcPr marL="38732" marR="38732" marT="19362" marB="19362" anchor="ctr"/>
                </a:tc>
                <a:tc>
                  <a:txBody>
                    <a:bodyPr/>
                    <a:lstStyle/>
                    <a:p>
                      <a:endParaRPr lang="en-US" sz="1200" dirty="0">
                        <a:latin typeface="+mj-lt"/>
                      </a:endParaRPr>
                    </a:p>
                  </a:txBody>
                  <a:tcPr marL="38732" marR="38732" marT="19362" marB="19362" anchor="ctr"/>
                </a:tc>
                <a:tc>
                  <a:txBody>
                    <a:bodyPr/>
                    <a:lstStyle/>
                    <a:p>
                      <a:pPr algn="ctr" fontAlgn="b"/>
                      <a:r>
                        <a:rPr lang="en-US" sz="1200" u="none" strike="noStrike" dirty="0">
                          <a:effectLst/>
                        </a:rPr>
                        <a:t>Utah</a:t>
                      </a:r>
                      <a:endParaRPr lang="en-US" sz="12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xmlns="" val="955801862"/>
                  </a:ext>
                </a:extLst>
              </a:tr>
              <a:tr h="432429">
                <a:tc>
                  <a:txBody>
                    <a:bodyPr/>
                    <a:lstStyle/>
                    <a:p>
                      <a:endParaRPr lang="en-US" sz="1200">
                        <a:latin typeface="+mj-lt"/>
                      </a:endParaRPr>
                    </a:p>
                  </a:txBody>
                  <a:tcPr marL="38732" marR="38732" marT="19362" marB="19362" anchor="ctr"/>
                </a:tc>
                <a:tc>
                  <a:txBody>
                    <a:bodyPr/>
                    <a:lstStyle/>
                    <a:p>
                      <a:pPr algn="ctr" fontAlgn="b"/>
                      <a:r>
                        <a:rPr lang="en-US" sz="1200" u="none" strike="noStrike" dirty="0">
                          <a:effectLst/>
                        </a:rPr>
                        <a:t>Wyoming</a:t>
                      </a:r>
                      <a:endParaRPr lang="en-US" sz="1200" b="0" i="0" u="none" strike="noStrike" dirty="0">
                        <a:solidFill>
                          <a:srgbClr val="000000"/>
                        </a:solidFill>
                        <a:effectLst/>
                        <a:latin typeface="+mj-lt"/>
                      </a:endParaRPr>
                    </a:p>
                  </a:txBody>
                  <a:tcPr marL="0" marR="0" marT="0" marB="0" anchor="ctr"/>
                </a:tc>
                <a:tc>
                  <a:txBody>
                    <a:bodyPr/>
                    <a:lstStyle/>
                    <a:p>
                      <a:endParaRPr lang="en-US" sz="1200">
                        <a:latin typeface="+mj-lt"/>
                      </a:endParaRPr>
                    </a:p>
                  </a:txBody>
                  <a:tcPr marL="38732" marR="38732" marT="19362" marB="19362" anchor="ctr"/>
                </a:tc>
                <a:tc>
                  <a:txBody>
                    <a:bodyPr/>
                    <a:lstStyle/>
                    <a:p>
                      <a:endParaRPr lang="en-US" sz="1200">
                        <a:latin typeface="+mj-lt"/>
                      </a:endParaRPr>
                    </a:p>
                  </a:txBody>
                  <a:tcPr marL="38732" marR="38732" marT="19362" marB="19362" anchor="ctr"/>
                </a:tc>
                <a:tc>
                  <a:txBody>
                    <a:bodyPr/>
                    <a:lstStyle/>
                    <a:p>
                      <a:endParaRPr lang="en-US" sz="1200">
                        <a:latin typeface="+mj-lt"/>
                      </a:endParaRPr>
                    </a:p>
                  </a:txBody>
                  <a:tcPr marL="38732" marR="38732" marT="19362" marB="19362" anchor="ctr"/>
                </a:tc>
                <a:tc>
                  <a:txBody>
                    <a:bodyPr/>
                    <a:lstStyle/>
                    <a:p>
                      <a:pPr algn="ctr" fontAlgn="b"/>
                      <a:r>
                        <a:rPr lang="en-US" sz="1200" u="none" strike="noStrike" dirty="0">
                          <a:effectLst/>
                        </a:rPr>
                        <a:t>Wisconsin</a:t>
                      </a:r>
                      <a:endParaRPr lang="en-US" sz="12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xmlns="" val="2648313451"/>
                  </a:ext>
                </a:extLst>
              </a:tr>
            </a:tbl>
          </a:graphicData>
        </a:graphic>
      </p:graphicFrame>
    </p:spTree>
    <p:extLst>
      <p:ext uri="{BB962C8B-B14F-4D97-AF65-F5344CB8AC3E}">
        <p14:creationId xmlns:p14="http://schemas.microsoft.com/office/powerpoint/2010/main" val="27570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1413"/>
          </a:xfrm>
        </p:spPr>
        <p:txBody>
          <a:bodyPr>
            <a:normAutofit/>
          </a:bodyPr>
          <a:lstStyle/>
          <a:p>
            <a:r>
              <a:rPr lang="en-US" b="1" spc="150" dirty="0" smtClean="0">
                <a:solidFill>
                  <a:srgbClr val="1B3563"/>
                </a:solidFill>
                <a:latin typeface="Gotham" charset="0"/>
                <a:ea typeface="Gotham" charset="0"/>
                <a:cs typeface="Gotham" charset="0"/>
              </a:rPr>
              <a:t>Discussion Topics</a:t>
            </a:r>
            <a:endParaRPr lang="en-US" b="1" spc="150" dirty="0">
              <a:solidFill>
                <a:srgbClr val="1B3563"/>
              </a:solidFill>
              <a:latin typeface="Gotham" charset="0"/>
              <a:ea typeface="Gotham" charset="0"/>
              <a:cs typeface="Gotham" charset="0"/>
            </a:endParaRPr>
          </a:p>
        </p:txBody>
      </p:sp>
      <p:sp>
        <p:nvSpPr>
          <p:cNvPr id="3" name="Content Placeholder 2"/>
          <p:cNvSpPr>
            <a:spLocks noGrp="1"/>
          </p:cNvSpPr>
          <p:nvPr>
            <p:ph idx="1"/>
          </p:nvPr>
        </p:nvSpPr>
        <p:spPr>
          <a:xfrm>
            <a:off x="838200" y="1616148"/>
            <a:ext cx="10515600" cy="4103007"/>
          </a:xfrm>
        </p:spPr>
        <p:txBody>
          <a:bodyPr>
            <a:normAutofit/>
          </a:bodyPr>
          <a:lstStyle/>
          <a:p>
            <a:r>
              <a:rPr lang="en-US" dirty="0" smtClean="0"/>
              <a:t>Expert Panel Recommendations and Progress</a:t>
            </a:r>
          </a:p>
          <a:p>
            <a:r>
              <a:rPr lang="en-US" dirty="0" smtClean="0"/>
              <a:t>Business Modernization Contract</a:t>
            </a:r>
          </a:p>
          <a:p>
            <a:r>
              <a:rPr lang="en-US" dirty="0" smtClean="0"/>
              <a:t>State Usage and ESSA</a:t>
            </a:r>
            <a:endParaRPr lang="en-US" dirty="0"/>
          </a:p>
          <a:p>
            <a:r>
              <a:rPr lang="en-US" dirty="0" smtClean="0"/>
              <a:t>PTI </a:t>
            </a:r>
            <a:r>
              <a:rPr lang="en-US" dirty="0"/>
              <a:t>Proficiency </a:t>
            </a:r>
            <a:r>
              <a:rPr lang="en-US" dirty="0" smtClean="0"/>
              <a:t>Training</a:t>
            </a:r>
          </a:p>
          <a:p>
            <a:r>
              <a:rPr lang="en-US" dirty="0" smtClean="0"/>
              <a:t>#</a:t>
            </a:r>
            <a:r>
              <a:rPr lang="en-US" dirty="0" err="1" smtClean="0"/>
              <a:t>OptionReady</a:t>
            </a: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096152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Engagement by State</a:t>
            </a:r>
            <a:endParaRPr lang="en-US" dirty="0"/>
          </a:p>
        </p:txBody>
      </p:sp>
      <p:pic>
        <p:nvPicPr>
          <p:cNvPr id="6" name="Picture 5" descr="A close up of a map&#10;&#10;Description automatically generated">
            <a:extLst>
              <a:ext uri="{FF2B5EF4-FFF2-40B4-BE49-F238E27FC236}">
                <a16:creationId xmlns="" xmlns:a16="http://schemas.microsoft.com/office/drawing/2014/main" id="{7D236C91-5FE9-4EE3-90C9-C754BD4D8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069" y="1290258"/>
            <a:ext cx="7443861" cy="5291787"/>
          </a:xfrm>
          <a:prstGeom prst="rect">
            <a:avLst/>
          </a:prstGeom>
        </p:spPr>
      </p:pic>
    </p:spTree>
    <p:extLst>
      <p:ext uri="{BB962C8B-B14F-4D97-AF65-F5344CB8AC3E}">
        <p14:creationId xmlns:p14="http://schemas.microsoft.com/office/powerpoint/2010/main" val="110704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ASVAB CEP and ESSA</a:t>
            </a:r>
          </a:p>
        </p:txBody>
      </p:sp>
      <p:sp>
        <p:nvSpPr>
          <p:cNvPr id="3" name="Content Placeholder 2"/>
          <p:cNvSpPr>
            <a:spLocks noGrp="1"/>
          </p:cNvSpPr>
          <p:nvPr>
            <p:ph idx="1"/>
          </p:nvPr>
        </p:nvSpPr>
        <p:spPr>
          <a:xfrm>
            <a:off x="656560" y="1690688"/>
            <a:ext cx="10878880" cy="4351338"/>
          </a:xfrm>
        </p:spPr>
        <p:txBody>
          <a:bodyPr>
            <a:normAutofit lnSpcReduction="10000"/>
          </a:bodyPr>
          <a:lstStyle/>
          <a:p>
            <a:r>
              <a:rPr lang="en-US" dirty="0" smtClean="0">
                <a:latin typeface="Arial Hebrew" charset="-79"/>
                <a:ea typeface="Arial Hebrew" charset="-79"/>
                <a:cs typeface="Arial Hebrew" charset="-79"/>
              </a:rPr>
              <a:t>Several States have passed legislation </a:t>
            </a:r>
            <a:r>
              <a:rPr lang="en-US" dirty="0">
                <a:latin typeface="Arial Hebrew" charset="-79"/>
                <a:ea typeface="Arial Hebrew" charset="-79"/>
                <a:cs typeface="Arial Hebrew" charset="-79"/>
              </a:rPr>
              <a:t>requiring schools to provide ASVAB </a:t>
            </a:r>
            <a:r>
              <a:rPr lang="en-US" dirty="0" smtClean="0">
                <a:latin typeface="Arial Hebrew" charset="-79"/>
                <a:ea typeface="Arial Hebrew" charset="-79"/>
                <a:cs typeface="Arial Hebrew" charset="-79"/>
              </a:rPr>
              <a:t>CEP to high school students, however, legislation is not worded accurately.  Some States do not understand the difference between CEP and ETP (random students with no intention of enlisting showing up to MEPS to meet graduation requirement, no testing on weekends, increased number of FOIAs etc.)</a:t>
            </a:r>
          </a:p>
          <a:p>
            <a:r>
              <a:rPr lang="en-US" dirty="0" smtClean="0">
                <a:latin typeface="Arial Hebrew" charset="-79"/>
                <a:ea typeface="Arial Hebrew" charset="-79"/>
                <a:cs typeface="Arial Hebrew" charset="-79"/>
              </a:rPr>
              <a:t>Military Services have been speaking to legislators about the ASVAB CEP and the benefits of the program.  But many of them are not aware of the program updates or consider the resource implications of this type of program expansion.  Also making assertions about data that the DoD is not able to fulfill.</a:t>
            </a:r>
            <a:endParaRPr lang="en-US" dirty="0">
              <a:latin typeface="Arial Hebrew" charset="-79"/>
              <a:ea typeface="Arial Hebrew" charset="-79"/>
              <a:cs typeface="Arial Hebrew" charset="-79"/>
            </a:endParaRPr>
          </a:p>
          <a:p>
            <a:r>
              <a:rPr lang="en-US" dirty="0" smtClean="0">
                <a:latin typeface="Arial Hebrew" charset="-79"/>
                <a:ea typeface="Arial Hebrew" charset="-79"/>
                <a:cs typeface="Arial Hebrew" charset="-79"/>
              </a:rPr>
              <a:t>Stakeholder meeting held August 15, 2019 </a:t>
            </a:r>
            <a:r>
              <a:rPr lang="en-US" dirty="0">
                <a:latin typeface="Arial Hebrew" charset="-79"/>
                <a:ea typeface="Arial Hebrew" charset="-79"/>
                <a:cs typeface="Arial Hebrew" charset="-79"/>
              </a:rPr>
              <a:t>in </a:t>
            </a:r>
            <a:r>
              <a:rPr lang="en-US" dirty="0" smtClean="0">
                <a:latin typeface="Arial Hebrew" charset="-79"/>
                <a:ea typeface="Arial Hebrew" charset="-79"/>
                <a:cs typeface="Arial Hebrew" charset="-79"/>
              </a:rPr>
              <a:t>Alexandria, VA which included participants from AP, USMEPCOM, Military Service Liaisons, and members from the Defense State Liaison Office.  Discussion around importance of educating field and coordinating efforts.</a:t>
            </a:r>
          </a:p>
          <a:p>
            <a:r>
              <a:rPr lang="en-US" dirty="0" smtClean="0">
                <a:latin typeface="Arial Hebrew" charset="-79"/>
                <a:ea typeface="Arial Hebrew" charset="-79"/>
                <a:cs typeface="Arial Hebrew" charset="-79"/>
              </a:rPr>
              <a:t>Agenda:  Review of States and how they use ASVAB CEP, Service initiatives, review of legislative calendar, AP guidance, data and processes for obtaining data, social media and tool kits</a:t>
            </a:r>
          </a:p>
          <a:p>
            <a:pPr lvl="2"/>
            <a:r>
              <a:rPr lang="en-US" dirty="0" smtClean="0">
                <a:latin typeface="Arial Hebrew" charset="-79"/>
                <a:ea typeface="Arial Hebrew" charset="-79"/>
                <a:cs typeface="Arial Hebrew" charset="-79"/>
              </a:rPr>
              <a:t>Subsequent meeting with all representatives from DSLO to ensure correct understanding and wording is considered when discussing legislation and ASVAB CEP.</a:t>
            </a:r>
          </a:p>
        </p:txBody>
      </p:sp>
      <p:sp>
        <p:nvSpPr>
          <p:cNvPr id="4" name="Content Placeholder 2"/>
          <p:cNvSpPr txBox="1">
            <a:spLocks/>
          </p:cNvSpPr>
          <p:nvPr/>
        </p:nvSpPr>
        <p:spPr>
          <a:xfrm>
            <a:off x="7329054" y="1825625"/>
            <a:ext cx="3789219" cy="4351338"/>
          </a:xfrm>
          <a:prstGeom prst="rect">
            <a:avLst/>
          </a:prstGeom>
        </p:spPr>
        <p:txBody>
          <a:bodyPr vert="horz" lIns="91440" tIns="45720" rIns="91440" bIns="45720" numCol="2"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latin typeface="Arial" charset="0"/>
              <a:ea typeface="Arial" charset="0"/>
            </a:endParaRPr>
          </a:p>
        </p:txBody>
      </p:sp>
    </p:spTree>
    <p:extLst>
      <p:ext uri="{BB962C8B-B14F-4D97-AF65-F5344CB8AC3E}">
        <p14:creationId xmlns:p14="http://schemas.microsoft.com/office/powerpoint/2010/main" val="219591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809845" y="5664929"/>
            <a:ext cx="7727429" cy="841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solidFill>
                  <a:prstClr val="black"/>
                </a:solidFill>
                <a:latin typeface="Arial" charset="0"/>
                <a:ea typeface="Arial" charset="0"/>
                <a:cs typeface="Arial" charset="0"/>
              </a:rPr>
              <a:t>**School year runs from July 1- June 30. Final numbers (as of June 30, 2018).</a:t>
            </a:r>
            <a:endParaRPr lang="en-US" sz="1400" dirty="0">
              <a:solidFill>
                <a:prstClr val="black"/>
              </a:solidFill>
              <a:latin typeface="Arial" charset="0"/>
              <a:ea typeface="Arial" charset="0"/>
              <a:cs typeface="Arial" charset="0"/>
            </a:endParaRPr>
          </a:p>
        </p:txBody>
      </p:sp>
      <p:graphicFrame>
        <p:nvGraphicFramePr>
          <p:cNvPr id="14" name="Table 13"/>
          <p:cNvGraphicFramePr>
            <a:graphicFrameLocks noGrp="1"/>
          </p:cNvGraphicFramePr>
          <p:nvPr>
            <p:extLst/>
          </p:nvPr>
        </p:nvGraphicFramePr>
        <p:xfrm>
          <a:off x="536331" y="1547448"/>
          <a:ext cx="5642527" cy="3291254"/>
        </p:xfrm>
        <a:graphic>
          <a:graphicData uri="http://schemas.openxmlformats.org/drawingml/2006/table">
            <a:tbl>
              <a:tblPr firstRow="1" bandRow="1">
                <a:tableStyleId>{5C22544A-7EE6-4342-B048-85BDC9FD1C3A}</a:tableStyleId>
              </a:tblPr>
              <a:tblGrid>
                <a:gridCol w="952204"/>
                <a:gridCol w="795090"/>
                <a:gridCol w="639384"/>
                <a:gridCol w="541765"/>
                <a:gridCol w="464590"/>
                <a:gridCol w="542642"/>
                <a:gridCol w="536989"/>
                <a:gridCol w="496022"/>
                <a:gridCol w="673841"/>
              </a:tblGrid>
              <a:tr h="633684">
                <a:tc>
                  <a:txBody>
                    <a:bodyPr/>
                    <a:lstStyle/>
                    <a:p>
                      <a:r>
                        <a:rPr lang="en-US" sz="800" b="1" kern="1200" spc="150" dirty="0" smtClean="0">
                          <a:solidFill>
                            <a:schemeClr val="bg1"/>
                          </a:solidFill>
                          <a:latin typeface="Gotham" charset="0"/>
                          <a:ea typeface="Gotham" charset="0"/>
                          <a:cs typeface="Gotham" charset="0"/>
                        </a:rPr>
                        <a:t>MEPS</a:t>
                      </a:r>
                    </a:p>
                    <a:p>
                      <a:r>
                        <a:rPr lang="en-US" sz="800" b="1" kern="1200" spc="150" dirty="0" smtClean="0">
                          <a:solidFill>
                            <a:schemeClr val="bg1"/>
                          </a:solidFill>
                          <a:latin typeface="Gotham" charset="0"/>
                          <a:ea typeface="Gotham" charset="0"/>
                          <a:cs typeface="Gotham" charset="0"/>
                        </a:rPr>
                        <a:t>SY</a:t>
                      </a:r>
                      <a:r>
                        <a:rPr lang="en-US" sz="800" b="1" kern="1200" spc="150" baseline="0" dirty="0" smtClean="0">
                          <a:solidFill>
                            <a:schemeClr val="bg1"/>
                          </a:solidFill>
                          <a:latin typeface="Gotham" charset="0"/>
                          <a:ea typeface="Gotham" charset="0"/>
                          <a:cs typeface="Gotham" charset="0"/>
                        </a:rPr>
                        <a:t> 16-17</a:t>
                      </a:r>
                      <a:endParaRPr lang="en-US" sz="8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800" b="1" kern="1200" spc="150" dirty="0" smtClean="0">
                          <a:solidFill>
                            <a:schemeClr val="bg1"/>
                          </a:solidFill>
                          <a:latin typeface="Gotham" charset="0"/>
                          <a:ea typeface="Gotham" charset="0"/>
                          <a:cs typeface="Gotham" charset="0"/>
                        </a:rPr>
                        <a:t>1</a:t>
                      </a:r>
                      <a:endParaRPr lang="en-US" sz="8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chemeClr val="bg1"/>
                          </a:solidFill>
                          <a:latin typeface="Gotham" charset="0"/>
                          <a:ea typeface="Gotham" charset="0"/>
                          <a:cs typeface="Gotham" charset="0"/>
                        </a:rPr>
                        <a:t>2</a:t>
                      </a:r>
                      <a:endParaRPr lang="en-US" sz="10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chemeClr val="bg1"/>
                          </a:solidFill>
                          <a:latin typeface="Gotham" charset="0"/>
                          <a:ea typeface="Gotham" charset="0"/>
                          <a:cs typeface="Gotham" charset="0"/>
                        </a:rPr>
                        <a:t>3</a:t>
                      </a:r>
                      <a:endParaRPr lang="en-US" sz="10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chemeClr val="bg1"/>
                          </a:solidFill>
                          <a:latin typeface="Gotham" charset="0"/>
                          <a:ea typeface="Gotham" charset="0"/>
                          <a:cs typeface="Gotham" charset="0"/>
                        </a:rPr>
                        <a:t>4</a:t>
                      </a:r>
                      <a:endParaRPr lang="en-US" sz="10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chemeClr val="bg1"/>
                          </a:solidFill>
                          <a:latin typeface="Gotham" charset="0"/>
                          <a:ea typeface="Gotham" charset="0"/>
                          <a:cs typeface="Gotham" charset="0"/>
                        </a:rPr>
                        <a:t>5</a:t>
                      </a:r>
                      <a:endParaRPr lang="en-US" sz="10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chemeClr val="bg1"/>
                          </a:solidFill>
                          <a:latin typeface="Gotham" charset="0"/>
                          <a:ea typeface="Gotham" charset="0"/>
                          <a:cs typeface="Gotham" charset="0"/>
                        </a:rPr>
                        <a:t>6</a:t>
                      </a:r>
                      <a:endParaRPr lang="en-US" sz="10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chemeClr val="bg1"/>
                          </a:solidFill>
                          <a:latin typeface="Gotham" charset="0"/>
                          <a:ea typeface="Gotham" charset="0"/>
                          <a:cs typeface="Gotham" charset="0"/>
                        </a:rPr>
                        <a:t>7</a:t>
                      </a:r>
                      <a:endParaRPr lang="en-US" sz="10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chemeClr val="bg1"/>
                          </a:solidFill>
                          <a:latin typeface="Gotham" charset="0"/>
                          <a:ea typeface="Gotham" charset="0"/>
                          <a:cs typeface="Gotham" charset="0"/>
                        </a:rPr>
                        <a:t>8</a:t>
                      </a:r>
                      <a:endParaRPr lang="en-US" sz="1000" b="1" kern="1200" spc="150" dirty="0">
                        <a:solidFill>
                          <a:schemeClr val="bg1"/>
                        </a:solidFill>
                        <a:latin typeface="Gotham" charset="0"/>
                        <a:ea typeface="Gotham" charset="0"/>
                        <a:cs typeface="Gotham" charset="0"/>
                      </a:endParaRPr>
                    </a:p>
                  </a:txBody>
                  <a:tcPr>
                    <a:solidFill>
                      <a:srgbClr val="1B3563"/>
                    </a:solidFill>
                  </a:tcPr>
                </a:tc>
              </a:tr>
              <a:tr h="454584">
                <a:tc>
                  <a:txBody>
                    <a:bodyPr/>
                    <a:lstStyle/>
                    <a:p>
                      <a:r>
                        <a:rPr lang="en-US" sz="1000" b="0" kern="1200" spc="150" dirty="0" smtClean="0">
                          <a:solidFill>
                            <a:srgbClr val="002855"/>
                          </a:solidFill>
                          <a:latin typeface="Gotham" charset="0"/>
                          <a:ea typeface="Gotham" charset="0"/>
                          <a:cs typeface="Gotham" charset="0"/>
                        </a:rPr>
                        <a:t>Amarillo</a:t>
                      </a:r>
                      <a:endParaRPr lang="en-US" sz="1000" b="0" kern="1200" spc="150" dirty="0">
                        <a:solidFill>
                          <a:srgbClr val="002855"/>
                        </a:solidFill>
                        <a:latin typeface="Gotham" charset="0"/>
                        <a:ea typeface="Gotham" charset="0"/>
                        <a:cs typeface="Gotham" charset="0"/>
                      </a:endParaRPr>
                    </a:p>
                  </a:txBody>
                  <a:tcPr>
                    <a:solidFill>
                      <a:srgbClr val="E7E7E7"/>
                    </a:solidFill>
                  </a:tcPr>
                </a:tc>
                <a:tc>
                  <a:txBody>
                    <a:bodyPr/>
                    <a:lstStyle/>
                    <a:p>
                      <a:pPr algn="ctr" fontAlgn="b"/>
                      <a:r>
                        <a:rPr lang="en-US" sz="1050" b="0" i="0" u="none" strike="noStrike" dirty="0">
                          <a:solidFill>
                            <a:srgbClr val="000000"/>
                          </a:solidFill>
                          <a:effectLst/>
                          <a:latin typeface="Gotham"/>
                        </a:rPr>
                        <a:t>2,046</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644</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269</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61</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173</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678</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11</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1,166</a:t>
                      </a:r>
                    </a:p>
                  </a:txBody>
                  <a:tcPr marL="9525" marR="9525" marT="9525" marB="0">
                    <a:solidFill>
                      <a:srgbClr val="E7E7E7"/>
                    </a:solidFill>
                  </a:tcPr>
                </a:tc>
              </a:tr>
              <a:tr h="454584">
                <a:tc>
                  <a:txBody>
                    <a:bodyPr/>
                    <a:lstStyle/>
                    <a:p>
                      <a:r>
                        <a:rPr lang="en-US" sz="1000" b="0" kern="1200" spc="150" dirty="0" smtClean="0">
                          <a:solidFill>
                            <a:srgbClr val="002855"/>
                          </a:solidFill>
                          <a:latin typeface="Gotham" charset="0"/>
                          <a:ea typeface="Gotham" charset="0"/>
                          <a:cs typeface="Gotham" charset="0"/>
                        </a:rPr>
                        <a:t>Dallas</a:t>
                      </a:r>
                      <a:endParaRPr lang="en-US" sz="1000" b="0" kern="1200" spc="150" dirty="0">
                        <a:solidFill>
                          <a:srgbClr val="002855"/>
                        </a:solidFill>
                        <a:latin typeface="Gotham" charset="0"/>
                        <a:ea typeface="Gotham" charset="0"/>
                        <a:cs typeface="Gotham" charset="0"/>
                      </a:endParaRPr>
                    </a:p>
                  </a:txBody>
                  <a:tcPr>
                    <a:noFill/>
                  </a:tcPr>
                </a:tc>
                <a:tc>
                  <a:txBody>
                    <a:bodyPr/>
                    <a:lstStyle/>
                    <a:p>
                      <a:pPr algn="ctr" fontAlgn="b"/>
                      <a:r>
                        <a:rPr lang="en-US" sz="1050" b="0" i="0" u="none" strike="noStrike" dirty="0">
                          <a:solidFill>
                            <a:srgbClr val="000000"/>
                          </a:solidFill>
                          <a:effectLst/>
                          <a:latin typeface="Gotham"/>
                        </a:rPr>
                        <a:t>7,977</a:t>
                      </a:r>
                    </a:p>
                  </a:txBody>
                  <a:tcPr marL="9525" marR="9525" marT="9525" marB="0">
                    <a:noFill/>
                  </a:tcPr>
                </a:tc>
                <a:tc>
                  <a:txBody>
                    <a:bodyPr/>
                    <a:lstStyle/>
                    <a:p>
                      <a:pPr algn="ctr" fontAlgn="ctr"/>
                      <a:r>
                        <a:rPr lang="en-US" sz="1050" b="0" i="0" u="none" strike="noStrike">
                          <a:solidFill>
                            <a:srgbClr val="000000"/>
                          </a:solidFill>
                          <a:effectLst/>
                          <a:latin typeface="Gotham"/>
                        </a:rPr>
                        <a:t>1,923</a:t>
                      </a:r>
                    </a:p>
                  </a:txBody>
                  <a:tcPr marL="9525" marR="9525" marT="9525" marB="0">
                    <a:noFill/>
                  </a:tcPr>
                </a:tc>
                <a:tc>
                  <a:txBody>
                    <a:bodyPr/>
                    <a:lstStyle/>
                    <a:p>
                      <a:pPr algn="ctr" fontAlgn="ctr"/>
                      <a:r>
                        <a:rPr lang="en-US" sz="1050" b="0" i="0" u="none" strike="noStrike">
                          <a:solidFill>
                            <a:srgbClr val="000000"/>
                          </a:solidFill>
                          <a:effectLst/>
                          <a:latin typeface="Gotham"/>
                        </a:rPr>
                        <a:t>675</a:t>
                      </a:r>
                    </a:p>
                  </a:txBody>
                  <a:tcPr marL="9525" marR="9525" marT="9525" marB="0">
                    <a:noFill/>
                  </a:tcPr>
                </a:tc>
                <a:tc>
                  <a:txBody>
                    <a:bodyPr/>
                    <a:lstStyle/>
                    <a:p>
                      <a:pPr algn="ctr" fontAlgn="ctr"/>
                      <a:r>
                        <a:rPr lang="en-US" sz="1050" b="0" i="0" u="none" strike="noStrike">
                          <a:solidFill>
                            <a:srgbClr val="000000"/>
                          </a:solidFill>
                          <a:effectLst/>
                          <a:latin typeface="Gotham"/>
                        </a:rPr>
                        <a:t>77</a:t>
                      </a:r>
                    </a:p>
                  </a:txBody>
                  <a:tcPr marL="9525" marR="9525" marT="9525" marB="0">
                    <a:noFill/>
                  </a:tcPr>
                </a:tc>
                <a:tc>
                  <a:txBody>
                    <a:bodyPr/>
                    <a:lstStyle/>
                    <a:p>
                      <a:pPr algn="ctr" fontAlgn="ctr"/>
                      <a:r>
                        <a:rPr lang="en-US" sz="1050" b="0" i="0" u="none" strike="noStrike">
                          <a:solidFill>
                            <a:srgbClr val="000000"/>
                          </a:solidFill>
                          <a:effectLst/>
                          <a:latin typeface="Gotham"/>
                        </a:rPr>
                        <a:t>572</a:t>
                      </a:r>
                    </a:p>
                  </a:txBody>
                  <a:tcPr marL="9525" marR="9525" marT="9525" marB="0">
                    <a:noFill/>
                  </a:tcPr>
                </a:tc>
                <a:tc>
                  <a:txBody>
                    <a:bodyPr/>
                    <a:lstStyle/>
                    <a:p>
                      <a:pPr algn="ctr" fontAlgn="ctr"/>
                      <a:r>
                        <a:rPr lang="en-US" sz="1050" b="0" i="0" u="none" strike="noStrike">
                          <a:solidFill>
                            <a:srgbClr val="000000"/>
                          </a:solidFill>
                          <a:effectLst/>
                          <a:latin typeface="Gotham"/>
                        </a:rPr>
                        <a:t>1,459</a:t>
                      </a:r>
                    </a:p>
                  </a:txBody>
                  <a:tcPr marL="9525" marR="9525" marT="9525" marB="0">
                    <a:noFill/>
                  </a:tcPr>
                </a:tc>
                <a:tc>
                  <a:txBody>
                    <a:bodyPr/>
                    <a:lstStyle/>
                    <a:p>
                      <a:pPr algn="ctr" fontAlgn="ctr"/>
                      <a:r>
                        <a:rPr lang="en-US" sz="1050" b="0" i="0" u="none" strike="noStrike">
                          <a:solidFill>
                            <a:srgbClr val="000000"/>
                          </a:solidFill>
                          <a:effectLst/>
                          <a:latin typeface="Gotham"/>
                        </a:rPr>
                        <a:t>122</a:t>
                      </a:r>
                    </a:p>
                  </a:txBody>
                  <a:tcPr marL="9525" marR="9525" marT="9525" marB="0">
                    <a:noFill/>
                  </a:tcPr>
                </a:tc>
                <a:tc>
                  <a:txBody>
                    <a:bodyPr/>
                    <a:lstStyle/>
                    <a:p>
                      <a:pPr algn="ctr" fontAlgn="ctr"/>
                      <a:r>
                        <a:rPr lang="en-US" sz="1050" b="0" i="0" u="none" strike="noStrike">
                          <a:solidFill>
                            <a:srgbClr val="000000"/>
                          </a:solidFill>
                          <a:effectLst/>
                          <a:latin typeface="Gotham"/>
                        </a:rPr>
                        <a:t>5,747</a:t>
                      </a:r>
                    </a:p>
                  </a:txBody>
                  <a:tcPr marL="9525" marR="9525" marT="9525" marB="0">
                    <a:noFill/>
                  </a:tcPr>
                </a:tc>
              </a:tr>
              <a:tr h="454584">
                <a:tc>
                  <a:txBody>
                    <a:bodyPr/>
                    <a:lstStyle/>
                    <a:p>
                      <a:r>
                        <a:rPr lang="en-US" sz="1000" b="0" kern="1200" spc="150" dirty="0" smtClean="0">
                          <a:solidFill>
                            <a:srgbClr val="002855"/>
                          </a:solidFill>
                          <a:latin typeface="Gotham" charset="0"/>
                          <a:ea typeface="Gotham" charset="0"/>
                          <a:cs typeface="Gotham" charset="0"/>
                        </a:rPr>
                        <a:t>El Paso</a:t>
                      </a:r>
                      <a:endParaRPr lang="en-US" sz="1000" b="0" kern="1200" spc="150" dirty="0">
                        <a:solidFill>
                          <a:srgbClr val="002855"/>
                        </a:solidFill>
                        <a:latin typeface="Gotham" charset="0"/>
                        <a:ea typeface="Gotham" charset="0"/>
                        <a:cs typeface="Gotham" charset="0"/>
                      </a:endParaRPr>
                    </a:p>
                  </a:txBody>
                  <a:tcPr>
                    <a:solidFill>
                      <a:srgbClr val="E7E7E7"/>
                    </a:solidFill>
                  </a:tcPr>
                </a:tc>
                <a:tc>
                  <a:txBody>
                    <a:bodyPr/>
                    <a:lstStyle/>
                    <a:p>
                      <a:pPr algn="ctr" fontAlgn="b"/>
                      <a:r>
                        <a:rPr lang="en-US" sz="1050" b="0" i="0" u="none" strike="noStrike" dirty="0">
                          <a:solidFill>
                            <a:srgbClr val="000000"/>
                          </a:solidFill>
                          <a:effectLst/>
                          <a:latin typeface="Gotham"/>
                        </a:rPr>
                        <a:t>2,381</a:t>
                      </a:r>
                    </a:p>
                  </a:txBody>
                  <a:tcPr marL="9525" marR="9525" marT="9525" marB="0">
                    <a:solidFill>
                      <a:srgbClr val="E7E7E7"/>
                    </a:solidFill>
                  </a:tcPr>
                </a:tc>
                <a:tc>
                  <a:txBody>
                    <a:bodyPr/>
                    <a:lstStyle/>
                    <a:p>
                      <a:pPr algn="ctr" fontAlgn="ctr"/>
                      <a:r>
                        <a:rPr lang="en-US" sz="1050" b="0" i="0" u="none" strike="noStrike" dirty="0">
                          <a:solidFill>
                            <a:srgbClr val="000000"/>
                          </a:solidFill>
                          <a:effectLst/>
                          <a:latin typeface="Gotham"/>
                        </a:rPr>
                        <a:t>5</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0</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28</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1089</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288</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16</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1,498</a:t>
                      </a:r>
                    </a:p>
                  </a:txBody>
                  <a:tcPr marL="9525" marR="9525" marT="9525" marB="0">
                    <a:solidFill>
                      <a:srgbClr val="E7E7E7"/>
                    </a:solidFill>
                  </a:tcPr>
                </a:tc>
              </a:tr>
              <a:tr h="454584">
                <a:tc>
                  <a:txBody>
                    <a:bodyPr/>
                    <a:lstStyle/>
                    <a:p>
                      <a:r>
                        <a:rPr lang="en-US" sz="1000" b="0" kern="1200" spc="150" dirty="0" smtClean="0">
                          <a:solidFill>
                            <a:srgbClr val="002855"/>
                          </a:solidFill>
                          <a:latin typeface="Gotham" charset="0"/>
                          <a:ea typeface="Gotham" charset="0"/>
                          <a:cs typeface="Gotham" charset="0"/>
                        </a:rPr>
                        <a:t>Houston</a:t>
                      </a:r>
                      <a:endParaRPr lang="en-US" sz="1000" b="0" kern="1200" spc="150" dirty="0">
                        <a:solidFill>
                          <a:srgbClr val="002855"/>
                        </a:solidFill>
                        <a:latin typeface="Gotham" charset="0"/>
                        <a:ea typeface="Gotham" charset="0"/>
                        <a:cs typeface="Gotham" charset="0"/>
                      </a:endParaRPr>
                    </a:p>
                  </a:txBody>
                  <a:tcPr>
                    <a:noFill/>
                  </a:tcPr>
                </a:tc>
                <a:tc>
                  <a:txBody>
                    <a:bodyPr/>
                    <a:lstStyle/>
                    <a:p>
                      <a:pPr algn="ctr" fontAlgn="b"/>
                      <a:r>
                        <a:rPr lang="en-US" sz="1050" b="0" i="0" u="none" strike="noStrike">
                          <a:solidFill>
                            <a:srgbClr val="000000"/>
                          </a:solidFill>
                          <a:effectLst/>
                          <a:latin typeface="Gotham"/>
                        </a:rPr>
                        <a:t>6,800</a:t>
                      </a:r>
                    </a:p>
                  </a:txBody>
                  <a:tcPr marL="9525" marR="9525" marT="9525" marB="0">
                    <a:noFill/>
                  </a:tcPr>
                </a:tc>
                <a:tc>
                  <a:txBody>
                    <a:bodyPr/>
                    <a:lstStyle/>
                    <a:p>
                      <a:pPr algn="ctr" fontAlgn="ctr"/>
                      <a:r>
                        <a:rPr lang="en-US" sz="1050" b="0" i="0" u="none" strike="noStrike" dirty="0">
                          <a:solidFill>
                            <a:srgbClr val="000000"/>
                          </a:solidFill>
                          <a:effectLst/>
                          <a:latin typeface="Gotham"/>
                        </a:rPr>
                        <a:t>2,384</a:t>
                      </a:r>
                    </a:p>
                  </a:txBody>
                  <a:tcPr marL="9525" marR="9525" marT="9525" marB="0">
                    <a:noFill/>
                  </a:tcPr>
                </a:tc>
                <a:tc>
                  <a:txBody>
                    <a:bodyPr/>
                    <a:lstStyle/>
                    <a:p>
                      <a:pPr algn="ctr" fontAlgn="ctr"/>
                      <a:r>
                        <a:rPr lang="en-US" sz="1050" b="0" i="0" u="none" strike="noStrike" dirty="0">
                          <a:solidFill>
                            <a:srgbClr val="000000"/>
                          </a:solidFill>
                          <a:effectLst/>
                          <a:latin typeface="Gotham"/>
                        </a:rPr>
                        <a:t>993</a:t>
                      </a:r>
                    </a:p>
                  </a:txBody>
                  <a:tcPr marL="9525" marR="9525" marT="9525" marB="0">
                    <a:noFill/>
                  </a:tcPr>
                </a:tc>
                <a:tc>
                  <a:txBody>
                    <a:bodyPr/>
                    <a:lstStyle/>
                    <a:p>
                      <a:pPr algn="ctr" fontAlgn="ctr"/>
                      <a:r>
                        <a:rPr lang="en-US" sz="1050" b="0" i="0" u="none" strike="noStrike">
                          <a:solidFill>
                            <a:srgbClr val="000000"/>
                          </a:solidFill>
                          <a:effectLst/>
                          <a:latin typeface="Gotham"/>
                        </a:rPr>
                        <a:t>220</a:t>
                      </a:r>
                    </a:p>
                  </a:txBody>
                  <a:tcPr marL="9525" marR="9525" marT="9525" marB="0">
                    <a:noFill/>
                  </a:tcPr>
                </a:tc>
                <a:tc>
                  <a:txBody>
                    <a:bodyPr/>
                    <a:lstStyle/>
                    <a:p>
                      <a:pPr algn="ctr" fontAlgn="ctr"/>
                      <a:r>
                        <a:rPr lang="en-US" sz="1050" b="0" i="0" u="none" strike="noStrike">
                          <a:solidFill>
                            <a:srgbClr val="000000"/>
                          </a:solidFill>
                          <a:effectLst/>
                          <a:latin typeface="Gotham"/>
                        </a:rPr>
                        <a:t>1259</a:t>
                      </a:r>
                    </a:p>
                  </a:txBody>
                  <a:tcPr marL="9525" marR="9525" marT="9525" marB="0">
                    <a:noFill/>
                  </a:tcPr>
                </a:tc>
                <a:tc>
                  <a:txBody>
                    <a:bodyPr/>
                    <a:lstStyle/>
                    <a:p>
                      <a:pPr algn="ctr" fontAlgn="ctr"/>
                      <a:r>
                        <a:rPr lang="en-US" sz="1050" b="0" i="0" u="none" strike="noStrike">
                          <a:solidFill>
                            <a:srgbClr val="000000"/>
                          </a:solidFill>
                          <a:effectLst/>
                          <a:latin typeface="Gotham"/>
                        </a:rPr>
                        <a:t>604</a:t>
                      </a:r>
                    </a:p>
                  </a:txBody>
                  <a:tcPr marL="9525" marR="9525" marT="9525" marB="0">
                    <a:noFill/>
                  </a:tcPr>
                </a:tc>
                <a:tc>
                  <a:txBody>
                    <a:bodyPr/>
                    <a:lstStyle/>
                    <a:p>
                      <a:pPr algn="ctr" fontAlgn="ctr"/>
                      <a:r>
                        <a:rPr lang="en-US" sz="1050" b="0" i="0" u="none" strike="noStrike">
                          <a:solidFill>
                            <a:srgbClr val="000000"/>
                          </a:solidFill>
                          <a:effectLst/>
                          <a:latin typeface="Gotham"/>
                        </a:rPr>
                        <a:t>316</a:t>
                      </a:r>
                    </a:p>
                  </a:txBody>
                  <a:tcPr marL="9525" marR="9525" marT="9525" marB="0">
                    <a:noFill/>
                  </a:tcPr>
                </a:tc>
                <a:tc>
                  <a:txBody>
                    <a:bodyPr/>
                    <a:lstStyle/>
                    <a:p>
                      <a:pPr algn="ctr" fontAlgn="ctr"/>
                      <a:r>
                        <a:rPr lang="en-US" sz="1050" b="0" i="0" u="none" strike="noStrike">
                          <a:solidFill>
                            <a:srgbClr val="000000"/>
                          </a:solidFill>
                          <a:effectLst/>
                          <a:latin typeface="Gotham"/>
                        </a:rPr>
                        <a:t>4,165</a:t>
                      </a:r>
                    </a:p>
                  </a:txBody>
                  <a:tcPr marL="9525" marR="9525" marT="9525" marB="0">
                    <a:noFill/>
                  </a:tcPr>
                </a:tc>
              </a:tr>
              <a:tr h="419617">
                <a:tc>
                  <a:txBody>
                    <a:bodyPr/>
                    <a:lstStyle/>
                    <a:p>
                      <a:r>
                        <a:rPr lang="en-US" sz="1000" b="0" kern="1200" spc="150" dirty="0" smtClean="0">
                          <a:solidFill>
                            <a:srgbClr val="002855"/>
                          </a:solidFill>
                          <a:latin typeface="Gotham" charset="0"/>
                          <a:ea typeface="Gotham" charset="0"/>
                          <a:cs typeface="Gotham" charset="0"/>
                        </a:rPr>
                        <a:t>San Antonio</a:t>
                      </a:r>
                      <a:endParaRPr lang="en-US" sz="1000" b="0" kern="1200" spc="150" dirty="0">
                        <a:solidFill>
                          <a:srgbClr val="002855"/>
                        </a:solidFill>
                        <a:latin typeface="Gotham" charset="0"/>
                        <a:ea typeface="Gotham" charset="0"/>
                        <a:cs typeface="Gotham" charset="0"/>
                      </a:endParaRPr>
                    </a:p>
                  </a:txBody>
                  <a:tcPr>
                    <a:solidFill>
                      <a:srgbClr val="E7E7E7"/>
                    </a:solidFill>
                  </a:tcPr>
                </a:tc>
                <a:tc>
                  <a:txBody>
                    <a:bodyPr/>
                    <a:lstStyle/>
                    <a:p>
                      <a:pPr algn="ctr" fontAlgn="b"/>
                      <a:r>
                        <a:rPr lang="en-US" sz="1050" b="0" i="0" u="none" strike="noStrike">
                          <a:solidFill>
                            <a:srgbClr val="000000"/>
                          </a:solidFill>
                          <a:effectLst/>
                          <a:latin typeface="Gotham"/>
                        </a:rPr>
                        <a:t>8,202</a:t>
                      </a:r>
                    </a:p>
                  </a:txBody>
                  <a:tcPr marL="9525" marR="9525" marT="9525" marB="0">
                    <a:solidFill>
                      <a:srgbClr val="E7E7E7"/>
                    </a:solidFill>
                  </a:tcPr>
                </a:tc>
                <a:tc>
                  <a:txBody>
                    <a:bodyPr/>
                    <a:lstStyle/>
                    <a:p>
                      <a:pPr algn="ctr" fontAlgn="ctr"/>
                      <a:r>
                        <a:rPr lang="en-US" sz="1050" b="0" i="0" u="none" strike="noStrike" dirty="0">
                          <a:solidFill>
                            <a:srgbClr val="000000"/>
                          </a:solidFill>
                          <a:effectLst/>
                          <a:latin typeface="Gotham"/>
                        </a:rPr>
                        <a:t>1,495</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160</a:t>
                      </a:r>
                    </a:p>
                  </a:txBody>
                  <a:tcPr marL="9525" marR="9525" marT="9525" marB="0">
                    <a:solidFill>
                      <a:srgbClr val="E7E7E7"/>
                    </a:solidFill>
                  </a:tcPr>
                </a:tc>
                <a:tc>
                  <a:txBody>
                    <a:bodyPr/>
                    <a:lstStyle/>
                    <a:p>
                      <a:pPr algn="ctr" fontAlgn="ctr"/>
                      <a:r>
                        <a:rPr lang="en-US" sz="1050" b="0" i="0" u="none" strike="noStrike">
                          <a:solidFill>
                            <a:srgbClr val="000000"/>
                          </a:solidFill>
                          <a:effectLst/>
                          <a:latin typeface="Gotham"/>
                        </a:rPr>
                        <a:t>0</a:t>
                      </a:r>
                    </a:p>
                  </a:txBody>
                  <a:tcPr marL="9525" marR="9525" marT="9525" marB="0">
                    <a:solidFill>
                      <a:srgbClr val="E7E7E7"/>
                    </a:solidFill>
                  </a:tcPr>
                </a:tc>
                <a:tc>
                  <a:txBody>
                    <a:bodyPr/>
                    <a:lstStyle/>
                    <a:p>
                      <a:pPr algn="ctr" fontAlgn="ctr"/>
                      <a:r>
                        <a:rPr lang="en-US" sz="1050" b="0" i="0" u="none" strike="noStrike" dirty="0">
                          <a:solidFill>
                            <a:srgbClr val="000000"/>
                          </a:solidFill>
                          <a:effectLst/>
                          <a:latin typeface="Gotham"/>
                        </a:rPr>
                        <a:t>472</a:t>
                      </a:r>
                    </a:p>
                  </a:txBody>
                  <a:tcPr marL="9525" marR="9525" marT="9525" marB="0">
                    <a:solidFill>
                      <a:srgbClr val="E7E7E7"/>
                    </a:solidFill>
                  </a:tcPr>
                </a:tc>
                <a:tc>
                  <a:txBody>
                    <a:bodyPr/>
                    <a:lstStyle/>
                    <a:p>
                      <a:pPr algn="ctr" fontAlgn="ctr"/>
                      <a:r>
                        <a:rPr lang="en-US" sz="1050" b="0" i="0" u="none" strike="noStrike" dirty="0">
                          <a:solidFill>
                            <a:srgbClr val="000000"/>
                          </a:solidFill>
                          <a:effectLst/>
                          <a:latin typeface="Gotham"/>
                        </a:rPr>
                        <a:t>951</a:t>
                      </a:r>
                    </a:p>
                  </a:txBody>
                  <a:tcPr marL="9525" marR="9525" marT="9525" marB="0">
                    <a:solidFill>
                      <a:srgbClr val="E7E7E7"/>
                    </a:solidFill>
                  </a:tcPr>
                </a:tc>
                <a:tc>
                  <a:txBody>
                    <a:bodyPr/>
                    <a:lstStyle/>
                    <a:p>
                      <a:pPr algn="ctr" fontAlgn="ctr"/>
                      <a:r>
                        <a:rPr lang="en-US" sz="1050" b="0" i="0" u="none" strike="noStrike" dirty="0">
                          <a:solidFill>
                            <a:srgbClr val="000000"/>
                          </a:solidFill>
                          <a:effectLst/>
                          <a:latin typeface="Gotham"/>
                        </a:rPr>
                        <a:t>107</a:t>
                      </a:r>
                    </a:p>
                  </a:txBody>
                  <a:tcPr marL="9525" marR="9525" marT="9525" marB="0">
                    <a:solidFill>
                      <a:srgbClr val="E7E7E7"/>
                    </a:solidFill>
                  </a:tcPr>
                </a:tc>
                <a:tc>
                  <a:txBody>
                    <a:bodyPr/>
                    <a:lstStyle/>
                    <a:p>
                      <a:pPr algn="ctr" fontAlgn="ctr"/>
                      <a:r>
                        <a:rPr lang="en-US" sz="1050" b="0" i="0" u="none" strike="noStrike" dirty="0">
                          <a:solidFill>
                            <a:srgbClr val="000000"/>
                          </a:solidFill>
                          <a:effectLst/>
                          <a:latin typeface="Gotham"/>
                        </a:rPr>
                        <a:t>3,620</a:t>
                      </a:r>
                    </a:p>
                  </a:txBody>
                  <a:tcPr marL="9525" marR="9525" marT="9525" marB="0">
                    <a:solidFill>
                      <a:srgbClr val="E7E7E7"/>
                    </a:solidFill>
                  </a:tcPr>
                </a:tc>
              </a:tr>
              <a:tr h="419617">
                <a:tc>
                  <a:txBody>
                    <a:bodyPr/>
                    <a:lstStyle/>
                    <a:p>
                      <a:r>
                        <a:rPr lang="en-US" sz="1000" b="1" kern="1200" spc="150" dirty="0" smtClean="0">
                          <a:solidFill>
                            <a:srgbClr val="002855"/>
                          </a:solidFill>
                          <a:latin typeface="Gotham" charset="0"/>
                          <a:ea typeface="Gotham" charset="0"/>
                          <a:cs typeface="Gotham" charset="0"/>
                        </a:rPr>
                        <a:t>9</a:t>
                      </a:r>
                      <a:r>
                        <a:rPr lang="en-US" sz="1000" b="1" kern="1200" spc="150" baseline="30000" dirty="0" smtClean="0">
                          <a:solidFill>
                            <a:srgbClr val="002855"/>
                          </a:solidFill>
                          <a:latin typeface="Gotham" charset="0"/>
                          <a:ea typeface="Gotham" charset="0"/>
                          <a:cs typeface="Gotham" charset="0"/>
                        </a:rPr>
                        <a:t>th</a:t>
                      </a:r>
                      <a:r>
                        <a:rPr lang="en-US" sz="1000" b="1" kern="1200" spc="150" dirty="0" smtClean="0">
                          <a:solidFill>
                            <a:srgbClr val="002855"/>
                          </a:solidFill>
                          <a:latin typeface="Gotham" charset="0"/>
                          <a:ea typeface="Gotham" charset="0"/>
                          <a:cs typeface="Gotham" charset="0"/>
                        </a:rPr>
                        <a:t> BN</a:t>
                      </a:r>
                      <a:endParaRPr lang="en-US" sz="1000" b="1" kern="1200" spc="150" dirty="0">
                        <a:solidFill>
                          <a:srgbClr val="002855"/>
                        </a:solidFill>
                        <a:latin typeface="Gotham" charset="0"/>
                        <a:ea typeface="Gotham" charset="0"/>
                        <a:cs typeface="Gotham" charset="0"/>
                      </a:endParaRPr>
                    </a:p>
                  </a:txBody>
                  <a:tcPr>
                    <a:noFill/>
                  </a:tcPr>
                </a:tc>
                <a:tc>
                  <a:txBody>
                    <a:bodyPr/>
                    <a:lstStyle/>
                    <a:p>
                      <a:pPr algn="ctr" fontAlgn="ctr"/>
                      <a:r>
                        <a:rPr lang="en-US" sz="1050" b="0" i="0" u="none" strike="noStrike">
                          <a:solidFill>
                            <a:srgbClr val="000000"/>
                          </a:solidFill>
                          <a:effectLst/>
                          <a:latin typeface="Gotham"/>
                        </a:rPr>
                        <a:t>27,406</a:t>
                      </a:r>
                    </a:p>
                  </a:txBody>
                  <a:tcPr marL="9525" marR="9525" marT="9525" marB="0">
                    <a:noFill/>
                  </a:tcPr>
                </a:tc>
                <a:tc>
                  <a:txBody>
                    <a:bodyPr/>
                    <a:lstStyle/>
                    <a:p>
                      <a:pPr algn="ctr" fontAlgn="ctr"/>
                      <a:r>
                        <a:rPr lang="en-US" sz="1050" b="0" i="0" u="none" strike="noStrike" dirty="0">
                          <a:solidFill>
                            <a:srgbClr val="000000"/>
                          </a:solidFill>
                          <a:effectLst/>
                          <a:latin typeface="Gotham"/>
                        </a:rPr>
                        <a:t>6,451</a:t>
                      </a:r>
                    </a:p>
                  </a:txBody>
                  <a:tcPr marL="9525" marR="9525" marT="9525" marB="0">
                    <a:noFill/>
                  </a:tcPr>
                </a:tc>
                <a:tc>
                  <a:txBody>
                    <a:bodyPr/>
                    <a:lstStyle/>
                    <a:p>
                      <a:pPr algn="ctr" fontAlgn="ctr"/>
                      <a:r>
                        <a:rPr lang="en-US" sz="1050" b="0" i="0" u="none" strike="noStrike" dirty="0">
                          <a:solidFill>
                            <a:srgbClr val="000000"/>
                          </a:solidFill>
                          <a:effectLst/>
                          <a:latin typeface="Gotham"/>
                        </a:rPr>
                        <a:t>2,097</a:t>
                      </a:r>
                    </a:p>
                  </a:txBody>
                  <a:tcPr marL="9525" marR="9525" marT="9525" marB="0">
                    <a:noFill/>
                  </a:tcPr>
                </a:tc>
                <a:tc>
                  <a:txBody>
                    <a:bodyPr/>
                    <a:lstStyle/>
                    <a:p>
                      <a:pPr algn="ctr" fontAlgn="ctr"/>
                      <a:r>
                        <a:rPr lang="en-US" sz="1050" b="0" i="0" u="none" strike="noStrike" dirty="0">
                          <a:solidFill>
                            <a:srgbClr val="000000"/>
                          </a:solidFill>
                          <a:effectLst/>
                          <a:latin typeface="Gotham"/>
                        </a:rPr>
                        <a:t>386</a:t>
                      </a:r>
                    </a:p>
                  </a:txBody>
                  <a:tcPr marL="9525" marR="9525" marT="9525" marB="0">
                    <a:noFill/>
                  </a:tcPr>
                </a:tc>
                <a:tc>
                  <a:txBody>
                    <a:bodyPr/>
                    <a:lstStyle/>
                    <a:p>
                      <a:pPr algn="ctr" fontAlgn="ctr"/>
                      <a:r>
                        <a:rPr lang="en-US" sz="1050" b="0" i="0" u="none" strike="noStrike" dirty="0">
                          <a:solidFill>
                            <a:srgbClr val="000000"/>
                          </a:solidFill>
                          <a:effectLst/>
                          <a:latin typeface="Gotham"/>
                        </a:rPr>
                        <a:t>3565</a:t>
                      </a:r>
                    </a:p>
                  </a:txBody>
                  <a:tcPr marL="9525" marR="9525" marT="9525" marB="0">
                    <a:noFill/>
                  </a:tcPr>
                </a:tc>
                <a:tc>
                  <a:txBody>
                    <a:bodyPr/>
                    <a:lstStyle/>
                    <a:p>
                      <a:pPr algn="ctr" fontAlgn="ctr"/>
                      <a:r>
                        <a:rPr lang="en-US" sz="1050" b="0" i="0" u="none" strike="noStrike">
                          <a:solidFill>
                            <a:srgbClr val="000000"/>
                          </a:solidFill>
                          <a:effectLst/>
                          <a:latin typeface="Gotham"/>
                        </a:rPr>
                        <a:t>3,980</a:t>
                      </a:r>
                    </a:p>
                  </a:txBody>
                  <a:tcPr marL="9525" marR="9525" marT="9525" marB="0">
                    <a:noFill/>
                  </a:tcPr>
                </a:tc>
                <a:tc>
                  <a:txBody>
                    <a:bodyPr/>
                    <a:lstStyle/>
                    <a:p>
                      <a:pPr algn="ctr" fontAlgn="ctr"/>
                      <a:r>
                        <a:rPr lang="en-US" sz="1050" b="0" i="0" u="none" strike="noStrike">
                          <a:solidFill>
                            <a:srgbClr val="000000"/>
                          </a:solidFill>
                          <a:effectLst/>
                          <a:latin typeface="Gotham"/>
                        </a:rPr>
                        <a:t>572</a:t>
                      </a:r>
                    </a:p>
                  </a:txBody>
                  <a:tcPr marL="9525" marR="9525" marT="9525" marB="0">
                    <a:noFill/>
                  </a:tcPr>
                </a:tc>
                <a:tc>
                  <a:txBody>
                    <a:bodyPr/>
                    <a:lstStyle/>
                    <a:p>
                      <a:pPr algn="ctr" fontAlgn="ctr"/>
                      <a:r>
                        <a:rPr lang="en-US" sz="1050" b="0" i="0" u="none" strike="noStrike" dirty="0">
                          <a:solidFill>
                            <a:srgbClr val="000000"/>
                          </a:solidFill>
                          <a:effectLst/>
                          <a:latin typeface="Gotham"/>
                        </a:rPr>
                        <a:t>16,196</a:t>
                      </a:r>
                    </a:p>
                  </a:txBody>
                  <a:tcPr marL="9525" marR="9525" marT="9525" marB="0">
                    <a:noFill/>
                  </a:tcPr>
                </a:tc>
              </a:tr>
            </a:tbl>
          </a:graphicData>
        </a:graphic>
      </p:graphicFrame>
      <p:sp>
        <p:nvSpPr>
          <p:cNvPr id="2" name="Title 1"/>
          <p:cNvSpPr>
            <a:spLocks noGrp="1"/>
          </p:cNvSpPr>
          <p:nvPr>
            <p:ph type="title"/>
          </p:nvPr>
        </p:nvSpPr>
        <p:spPr>
          <a:xfrm>
            <a:off x="536331" y="365125"/>
            <a:ext cx="10817469" cy="1325563"/>
          </a:xfrm>
        </p:spPr>
        <p:txBody>
          <a:bodyPr>
            <a:normAutofit/>
          </a:bodyPr>
          <a:lstStyle/>
          <a:p>
            <a:r>
              <a:rPr lang="en-US" sz="2000" b="1" spc="150" dirty="0" smtClean="0">
                <a:solidFill>
                  <a:srgbClr val="1B3563"/>
                </a:solidFill>
                <a:latin typeface="Gotham" charset="0"/>
                <a:ea typeface="Gotham" charset="0"/>
                <a:cs typeface="Gotham" charset="0"/>
              </a:rPr>
              <a:t>Impact of TX Legislation on testing numbers and options chosen by schools</a:t>
            </a:r>
            <a:endParaRPr lang="en-US" sz="2000" dirty="0"/>
          </a:p>
        </p:txBody>
      </p:sp>
      <p:graphicFrame>
        <p:nvGraphicFramePr>
          <p:cNvPr id="3" name="Table 2"/>
          <p:cNvGraphicFramePr>
            <a:graphicFrameLocks noGrp="1"/>
          </p:cNvGraphicFramePr>
          <p:nvPr>
            <p:extLst/>
          </p:nvPr>
        </p:nvGraphicFramePr>
        <p:xfrm>
          <a:off x="6386146" y="1547448"/>
          <a:ext cx="5564553" cy="3291254"/>
        </p:xfrm>
        <a:graphic>
          <a:graphicData uri="http://schemas.openxmlformats.org/drawingml/2006/table">
            <a:tbl>
              <a:tblPr firstRow="1" bandRow="1">
                <a:tableStyleId>{5C22544A-7EE6-4342-B048-85BDC9FD1C3A}</a:tableStyleId>
              </a:tblPr>
              <a:tblGrid>
                <a:gridCol w="939046"/>
                <a:gridCol w="784103"/>
                <a:gridCol w="630548"/>
                <a:gridCol w="534278"/>
                <a:gridCol w="458169"/>
                <a:gridCol w="535143"/>
                <a:gridCol w="529569"/>
                <a:gridCol w="489167"/>
                <a:gridCol w="664530"/>
              </a:tblGrid>
              <a:tr h="633684">
                <a:tc>
                  <a:txBody>
                    <a:bodyPr/>
                    <a:lstStyle/>
                    <a:p>
                      <a:r>
                        <a:rPr lang="en-US" sz="800" b="1" kern="1200" spc="150" dirty="0" smtClean="0">
                          <a:solidFill>
                            <a:schemeClr val="bg1"/>
                          </a:solidFill>
                          <a:latin typeface="Gotham" charset="0"/>
                          <a:ea typeface="Gotham" charset="0"/>
                          <a:cs typeface="Gotham" charset="0"/>
                        </a:rPr>
                        <a:t>MEPS</a:t>
                      </a:r>
                    </a:p>
                    <a:p>
                      <a:r>
                        <a:rPr lang="en-US" sz="800" b="1" kern="1200" spc="150" dirty="0" smtClean="0">
                          <a:solidFill>
                            <a:schemeClr val="bg1"/>
                          </a:solidFill>
                          <a:latin typeface="Gotham" charset="0"/>
                          <a:ea typeface="Gotham" charset="0"/>
                          <a:cs typeface="Gotham" charset="0"/>
                        </a:rPr>
                        <a:t>SY</a:t>
                      </a:r>
                      <a:r>
                        <a:rPr lang="en-US" sz="800" b="1" kern="1200" spc="150" baseline="0" dirty="0" smtClean="0">
                          <a:solidFill>
                            <a:schemeClr val="bg1"/>
                          </a:solidFill>
                          <a:latin typeface="Gotham" charset="0"/>
                          <a:ea typeface="Gotham" charset="0"/>
                          <a:cs typeface="Gotham" charset="0"/>
                        </a:rPr>
                        <a:t> 17-18</a:t>
                      </a:r>
                      <a:endParaRPr lang="en-US" sz="8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800" b="1" kern="1200" spc="150" dirty="0" smtClean="0">
                          <a:solidFill>
                            <a:srgbClr val="FF0000"/>
                          </a:solidFill>
                          <a:latin typeface="Gotham" charset="0"/>
                          <a:ea typeface="Gotham" charset="0"/>
                          <a:cs typeface="Gotham" charset="0"/>
                        </a:rPr>
                        <a:t>1</a:t>
                      </a:r>
                      <a:endParaRPr lang="en-US" sz="800" b="1" kern="1200" spc="150" dirty="0">
                        <a:solidFill>
                          <a:srgbClr val="FF0000"/>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rgbClr val="FF0000"/>
                          </a:solidFill>
                          <a:latin typeface="Gotham" charset="0"/>
                          <a:ea typeface="Gotham" charset="0"/>
                          <a:cs typeface="Gotham" charset="0"/>
                        </a:rPr>
                        <a:t>2</a:t>
                      </a:r>
                      <a:endParaRPr lang="en-US" sz="1000" b="1" kern="1200" spc="150" dirty="0">
                        <a:solidFill>
                          <a:srgbClr val="FF0000"/>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rgbClr val="00B050"/>
                          </a:solidFill>
                          <a:latin typeface="Gotham" charset="0"/>
                          <a:ea typeface="Gotham" charset="0"/>
                          <a:cs typeface="Gotham" charset="0"/>
                        </a:rPr>
                        <a:t>3</a:t>
                      </a:r>
                      <a:endParaRPr lang="en-US" sz="1000" b="1" kern="1200" spc="150" dirty="0">
                        <a:solidFill>
                          <a:srgbClr val="00B050"/>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rgbClr val="00B050"/>
                          </a:solidFill>
                          <a:latin typeface="Gotham" charset="0"/>
                          <a:ea typeface="Gotham" charset="0"/>
                          <a:cs typeface="Gotham" charset="0"/>
                        </a:rPr>
                        <a:t>4</a:t>
                      </a:r>
                      <a:endParaRPr lang="en-US" sz="1000" b="1" kern="1200" spc="150" dirty="0">
                        <a:solidFill>
                          <a:srgbClr val="00B050"/>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rgbClr val="00B050"/>
                          </a:solidFill>
                          <a:latin typeface="Gotham" charset="0"/>
                          <a:ea typeface="Gotham" charset="0"/>
                          <a:cs typeface="Gotham" charset="0"/>
                        </a:rPr>
                        <a:t>5</a:t>
                      </a:r>
                      <a:endParaRPr lang="en-US" sz="1000" b="1" kern="1200" spc="150" dirty="0">
                        <a:solidFill>
                          <a:srgbClr val="00B050"/>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rgbClr val="00B050"/>
                          </a:solidFill>
                          <a:latin typeface="Gotham" charset="0"/>
                          <a:ea typeface="Gotham" charset="0"/>
                          <a:cs typeface="Gotham" charset="0"/>
                        </a:rPr>
                        <a:t>6</a:t>
                      </a:r>
                      <a:endParaRPr lang="en-US" sz="1000" b="1" kern="1200" spc="150" dirty="0">
                        <a:solidFill>
                          <a:srgbClr val="00B050"/>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rgbClr val="00B050"/>
                          </a:solidFill>
                          <a:latin typeface="Gotham" charset="0"/>
                          <a:ea typeface="Gotham" charset="0"/>
                          <a:cs typeface="Gotham" charset="0"/>
                        </a:rPr>
                        <a:t>7</a:t>
                      </a:r>
                      <a:endParaRPr lang="en-US" sz="1000" b="1" kern="1200" spc="150" dirty="0">
                        <a:solidFill>
                          <a:srgbClr val="00B050"/>
                        </a:solidFill>
                        <a:latin typeface="Gotham" charset="0"/>
                        <a:ea typeface="Gotham" charset="0"/>
                        <a:cs typeface="Gotham" charset="0"/>
                      </a:endParaRPr>
                    </a:p>
                  </a:txBody>
                  <a:tcPr>
                    <a:solidFill>
                      <a:srgbClr val="1B3563"/>
                    </a:solidFill>
                  </a:tcPr>
                </a:tc>
                <a:tc>
                  <a:txBody>
                    <a:bodyPr/>
                    <a:lstStyle/>
                    <a:p>
                      <a:r>
                        <a:rPr lang="en-US" sz="1000" b="1" kern="1200" spc="150" dirty="0" smtClean="0">
                          <a:solidFill>
                            <a:srgbClr val="00B050"/>
                          </a:solidFill>
                          <a:latin typeface="Gotham" charset="0"/>
                          <a:ea typeface="Gotham" charset="0"/>
                          <a:cs typeface="Gotham" charset="0"/>
                        </a:rPr>
                        <a:t>8</a:t>
                      </a:r>
                      <a:endParaRPr lang="en-US" sz="1000" b="1" kern="1200" spc="150" dirty="0">
                        <a:solidFill>
                          <a:srgbClr val="00B050"/>
                        </a:solidFill>
                        <a:latin typeface="Gotham" charset="0"/>
                        <a:ea typeface="Gotham" charset="0"/>
                        <a:cs typeface="Gotham" charset="0"/>
                      </a:endParaRPr>
                    </a:p>
                  </a:txBody>
                  <a:tcPr>
                    <a:solidFill>
                      <a:srgbClr val="1B3563"/>
                    </a:solidFill>
                  </a:tcPr>
                </a:tc>
              </a:tr>
              <a:tr h="454584">
                <a:tc>
                  <a:txBody>
                    <a:bodyPr/>
                    <a:lstStyle/>
                    <a:p>
                      <a:r>
                        <a:rPr lang="en-US" sz="1000" b="0" kern="1200" spc="150" dirty="0" smtClean="0">
                          <a:solidFill>
                            <a:srgbClr val="002855"/>
                          </a:solidFill>
                          <a:latin typeface="Gotham" charset="0"/>
                          <a:ea typeface="Gotham" charset="0"/>
                          <a:cs typeface="Gotham" charset="0"/>
                        </a:rPr>
                        <a:t>Amarillo</a:t>
                      </a:r>
                      <a:endParaRPr lang="en-US" sz="1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indent="0" algn="ctr" fontAlgn="b">
                        <a:buFont typeface="Arial" panose="020B0604020202020204" pitchFamily="34" charset="0"/>
                        <a:buNone/>
                      </a:pPr>
                      <a:r>
                        <a:rPr lang="en-US" sz="1050" b="0" i="0" u="none" strike="noStrike" dirty="0">
                          <a:solidFill>
                            <a:srgbClr val="FF0000"/>
                          </a:solidFill>
                          <a:effectLst/>
                          <a:latin typeface="Gotham"/>
                        </a:rPr>
                        <a:t>1,858</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FF0000"/>
                          </a:solidFill>
                          <a:effectLst/>
                          <a:latin typeface="Gotham"/>
                        </a:rPr>
                        <a:t>520</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297</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125</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48</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810</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18</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1,401</a:t>
                      </a:r>
                    </a:p>
                  </a:txBody>
                  <a:tcPr marL="9525" marR="9525" marT="9525" marB="0">
                    <a:solidFill>
                      <a:srgbClr val="E7E7E7"/>
                    </a:solidFill>
                  </a:tcPr>
                </a:tc>
              </a:tr>
              <a:tr h="454584">
                <a:tc>
                  <a:txBody>
                    <a:bodyPr/>
                    <a:lstStyle/>
                    <a:p>
                      <a:r>
                        <a:rPr lang="en-US" sz="1000" b="0" kern="1200" spc="150" dirty="0" smtClean="0">
                          <a:solidFill>
                            <a:srgbClr val="002855"/>
                          </a:solidFill>
                          <a:latin typeface="Gotham" charset="0"/>
                          <a:ea typeface="Gotham" charset="0"/>
                          <a:cs typeface="Gotham" charset="0"/>
                        </a:rPr>
                        <a:t>Dallas</a:t>
                      </a:r>
                      <a:endParaRPr lang="en-US" sz="1000" b="0" kern="1200" spc="150" dirty="0">
                        <a:solidFill>
                          <a:srgbClr val="002855"/>
                        </a:solidFill>
                        <a:latin typeface="Gotham" charset="0"/>
                        <a:ea typeface="Gotham" charset="0"/>
                        <a:cs typeface="Gotham" charset="0"/>
                      </a:endParaRPr>
                    </a:p>
                  </a:txBody>
                  <a:tcPr>
                    <a:noFill/>
                  </a:tcPr>
                </a:tc>
                <a:tc>
                  <a:txBody>
                    <a:bodyPr/>
                    <a:lstStyle/>
                    <a:p>
                      <a:pPr marL="0" indent="0" algn="ctr" fontAlgn="b">
                        <a:buFont typeface="Arial" panose="020B0604020202020204" pitchFamily="34" charset="0"/>
                        <a:buNone/>
                      </a:pPr>
                      <a:r>
                        <a:rPr lang="en-US" sz="1050" b="0" i="0" u="none" strike="noStrike" dirty="0">
                          <a:solidFill>
                            <a:srgbClr val="FF0000"/>
                          </a:solidFill>
                          <a:effectLst/>
                          <a:latin typeface="Gotham"/>
                        </a:rPr>
                        <a:t>9,385</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FF0000"/>
                          </a:solidFill>
                          <a:effectLst/>
                          <a:latin typeface="Gotham"/>
                        </a:rPr>
                        <a:t>1,538</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256</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273</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2295</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1,319</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168</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8,523</a:t>
                      </a:r>
                    </a:p>
                  </a:txBody>
                  <a:tcPr marL="9525" marR="9525" marT="9525" marB="0">
                    <a:noFill/>
                  </a:tcPr>
                </a:tc>
              </a:tr>
              <a:tr h="454584">
                <a:tc>
                  <a:txBody>
                    <a:bodyPr/>
                    <a:lstStyle/>
                    <a:p>
                      <a:r>
                        <a:rPr lang="en-US" sz="1000" b="0" kern="1200" spc="150" dirty="0" smtClean="0">
                          <a:solidFill>
                            <a:srgbClr val="002855"/>
                          </a:solidFill>
                          <a:latin typeface="Gotham" charset="0"/>
                          <a:ea typeface="Gotham" charset="0"/>
                          <a:cs typeface="Gotham" charset="0"/>
                        </a:rPr>
                        <a:t>El Paso</a:t>
                      </a:r>
                      <a:endParaRPr lang="en-US" sz="1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indent="0" algn="ctr" fontAlgn="b">
                        <a:buFont typeface="Arial" panose="020B0604020202020204" pitchFamily="34" charset="0"/>
                        <a:buNone/>
                      </a:pPr>
                      <a:r>
                        <a:rPr lang="en-US" sz="1050" b="0" i="0" u="none" strike="noStrike" dirty="0">
                          <a:solidFill>
                            <a:srgbClr val="FF0000"/>
                          </a:solidFill>
                          <a:effectLst/>
                          <a:latin typeface="Gotham"/>
                        </a:rPr>
                        <a:t>2,759</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FF0000"/>
                          </a:solidFill>
                          <a:effectLst/>
                          <a:latin typeface="Gotham"/>
                        </a:rPr>
                        <a:t>26</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850</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a:solidFill>
                            <a:srgbClr val="00B050"/>
                          </a:solidFill>
                          <a:effectLst/>
                          <a:latin typeface="Gotham"/>
                        </a:rPr>
                        <a:t>23</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853</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173</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42</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2,179</a:t>
                      </a:r>
                    </a:p>
                  </a:txBody>
                  <a:tcPr marL="9525" marR="9525" marT="9525" marB="0">
                    <a:solidFill>
                      <a:srgbClr val="E7E7E7"/>
                    </a:solidFill>
                  </a:tcPr>
                </a:tc>
              </a:tr>
              <a:tr h="454584">
                <a:tc>
                  <a:txBody>
                    <a:bodyPr/>
                    <a:lstStyle/>
                    <a:p>
                      <a:r>
                        <a:rPr lang="en-US" sz="1000" b="0" kern="1200" spc="150" dirty="0" smtClean="0">
                          <a:solidFill>
                            <a:srgbClr val="002855"/>
                          </a:solidFill>
                          <a:latin typeface="Gotham" charset="0"/>
                          <a:ea typeface="Gotham" charset="0"/>
                          <a:cs typeface="Gotham" charset="0"/>
                        </a:rPr>
                        <a:t>Houston</a:t>
                      </a:r>
                      <a:endParaRPr lang="en-US" sz="1000" b="0" kern="1200" spc="150" dirty="0">
                        <a:solidFill>
                          <a:srgbClr val="002855"/>
                        </a:solidFill>
                        <a:latin typeface="Gotham" charset="0"/>
                        <a:ea typeface="Gotham" charset="0"/>
                        <a:cs typeface="Gotham" charset="0"/>
                      </a:endParaRPr>
                    </a:p>
                  </a:txBody>
                  <a:tcPr>
                    <a:noFill/>
                  </a:tcPr>
                </a:tc>
                <a:tc>
                  <a:txBody>
                    <a:bodyPr/>
                    <a:lstStyle/>
                    <a:p>
                      <a:pPr marL="0" indent="0" algn="ctr" fontAlgn="b">
                        <a:buFont typeface="Arial" panose="020B0604020202020204" pitchFamily="34" charset="0"/>
                        <a:buNone/>
                      </a:pPr>
                      <a:r>
                        <a:rPr lang="en-US" sz="1050" b="0" i="0" u="none" strike="noStrike" dirty="0">
                          <a:solidFill>
                            <a:srgbClr val="FF0000"/>
                          </a:solidFill>
                          <a:effectLst/>
                          <a:latin typeface="Gotham"/>
                        </a:rPr>
                        <a:t>5,659</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FF0000"/>
                          </a:solidFill>
                          <a:effectLst/>
                          <a:latin typeface="Gotham"/>
                        </a:rPr>
                        <a:t>1,268</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991</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216</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1762</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1,109</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331</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6,123</a:t>
                      </a:r>
                    </a:p>
                  </a:txBody>
                  <a:tcPr marL="9525" marR="9525" marT="9525" marB="0">
                    <a:noFill/>
                  </a:tcPr>
                </a:tc>
              </a:tr>
              <a:tr h="419617">
                <a:tc>
                  <a:txBody>
                    <a:bodyPr/>
                    <a:lstStyle/>
                    <a:p>
                      <a:r>
                        <a:rPr lang="en-US" sz="1000" b="0" kern="1200" spc="150" dirty="0" smtClean="0">
                          <a:solidFill>
                            <a:srgbClr val="002855"/>
                          </a:solidFill>
                          <a:latin typeface="Gotham" charset="0"/>
                          <a:ea typeface="Gotham" charset="0"/>
                          <a:cs typeface="Gotham" charset="0"/>
                        </a:rPr>
                        <a:t>San Antonio</a:t>
                      </a:r>
                      <a:endParaRPr lang="en-US" sz="1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indent="0" algn="ctr" fontAlgn="b">
                        <a:buFont typeface="Arial" panose="020B0604020202020204" pitchFamily="34" charset="0"/>
                        <a:buNone/>
                      </a:pPr>
                      <a:r>
                        <a:rPr lang="en-US" sz="1050" b="0" i="0" u="none" strike="noStrike" dirty="0">
                          <a:solidFill>
                            <a:srgbClr val="FF0000"/>
                          </a:solidFill>
                          <a:effectLst/>
                          <a:latin typeface="Gotham"/>
                        </a:rPr>
                        <a:t>7,686</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FF0000"/>
                          </a:solidFill>
                          <a:effectLst/>
                          <a:latin typeface="Gotham"/>
                        </a:rPr>
                        <a:t>2,104</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102</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a:solidFill>
                            <a:srgbClr val="00B050"/>
                          </a:solidFill>
                          <a:effectLst/>
                          <a:latin typeface="Gotham"/>
                        </a:rPr>
                        <a:t>0</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193</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1,261</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602</a:t>
                      </a:r>
                    </a:p>
                  </a:txBody>
                  <a:tcPr marL="9525" marR="9525" marT="9525" marB="0">
                    <a:solidFill>
                      <a:srgbClr val="E7E7E7"/>
                    </a:solid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4,229</a:t>
                      </a:r>
                    </a:p>
                  </a:txBody>
                  <a:tcPr marL="9525" marR="9525" marT="9525" marB="0">
                    <a:solidFill>
                      <a:srgbClr val="E7E7E7"/>
                    </a:solidFill>
                  </a:tcPr>
                </a:tc>
              </a:tr>
              <a:tr h="419617">
                <a:tc>
                  <a:txBody>
                    <a:bodyPr/>
                    <a:lstStyle/>
                    <a:p>
                      <a:r>
                        <a:rPr lang="en-US" sz="1000" b="1" kern="1200" spc="150" dirty="0" smtClean="0">
                          <a:solidFill>
                            <a:srgbClr val="002855"/>
                          </a:solidFill>
                          <a:latin typeface="Gotham" charset="0"/>
                          <a:ea typeface="Gotham" charset="0"/>
                          <a:cs typeface="Gotham" charset="0"/>
                        </a:rPr>
                        <a:t>9</a:t>
                      </a:r>
                      <a:r>
                        <a:rPr lang="en-US" sz="1000" b="1" kern="1200" spc="150" baseline="30000" dirty="0" smtClean="0">
                          <a:solidFill>
                            <a:srgbClr val="002855"/>
                          </a:solidFill>
                          <a:latin typeface="Gotham" charset="0"/>
                          <a:ea typeface="Gotham" charset="0"/>
                          <a:cs typeface="Gotham" charset="0"/>
                        </a:rPr>
                        <a:t>th</a:t>
                      </a:r>
                      <a:r>
                        <a:rPr lang="en-US" sz="1000" b="1" kern="1200" spc="150" dirty="0" smtClean="0">
                          <a:solidFill>
                            <a:srgbClr val="002855"/>
                          </a:solidFill>
                          <a:latin typeface="Gotham" charset="0"/>
                          <a:ea typeface="Gotham" charset="0"/>
                          <a:cs typeface="Gotham" charset="0"/>
                        </a:rPr>
                        <a:t> BN</a:t>
                      </a:r>
                      <a:endParaRPr lang="en-US" sz="1000" b="1" kern="1200" spc="150" dirty="0">
                        <a:solidFill>
                          <a:srgbClr val="002855"/>
                        </a:solidFill>
                        <a:latin typeface="Gotham" charset="0"/>
                        <a:ea typeface="Gotham" charset="0"/>
                        <a:cs typeface="Gotham" charset="0"/>
                      </a:endParaRPr>
                    </a:p>
                  </a:txBody>
                  <a:tcPr>
                    <a:noFill/>
                  </a:tcPr>
                </a:tc>
                <a:tc>
                  <a:txBody>
                    <a:bodyPr/>
                    <a:lstStyle/>
                    <a:p>
                      <a:pPr marL="0" indent="0" algn="ctr" fontAlgn="ctr">
                        <a:buFont typeface="Arial" panose="020B0604020202020204" pitchFamily="34" charset="0"/>
                        <a:buNone/>
                      </a:pPr>
                      <a:r>
                        <a:rPr lang="en-US" sz="1050" b="0" i="0" u="none" strike="noStrike" dirty="0">
                          <a:solidFill>
                            <a:srgbClr val="FF0000"/>
                          </a:solidFill>
                          <a:effectLst/>
                          <a:latin typeface="Gotham"/>
                        </a:rPr>
                        <a:t>27,347</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FF0000"/>
                          </a:solidFill>
                          <a:effectLst/>
                          <a:latin typeface="Gotham"/>
                        </a:rPr>
                        <a:t>5,456</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2,496</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637</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5151</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4,672</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1,161</a:t>
                      </a:r>
                    </a:p>
                  </a:txBody>
                  <a:tcPr marL="9525" marR="9525" marT="9525" marB="0">
                    <a:noFill/>
                  </a:tcPr>
                </a:tc>
                <a:tc>
                  <a:txBody>
                    <a:bodyPr/>
                    <a:lstStyle/>
                    <a:p>
                      <a:pPr marL="0" indent="0" algn="ctr" fontAlgn="ctr">
                        <a:buFont typeface="Arial" panose="020B0604020202020204" pitchFamily="34" charset="0"/>
                        <a:buNone/>
                      </a:pPr>
                      <a:r>
                        <a:rPr lang="en-US" sz="1050" b="0" i="0" u="none" strike="noStrike" dirty="0">
                          <a:solidFill>
                            <a:srgbClr val="00B050"/>
                          </a:solidFill>
                          <a:effectLst/>
                          <a:latin typeface="Gotham"/>
                        </a:rPr>
                        <a:t>22,455</a:t>
                      </a:r>
                    </a:p>
                  </a:txBody>
                  <a:tcPr marL="9525" marR="9525" marT="9525" marB="0">
                    <a:noFill/>
                  </a:tcPr>
                </a:tc>
              </a:tr>
            </a:tbl>
          </a:graphicData>
        </a:graphic>
      </p:graphicFrame>
      <p:sp>
        <p:nvSpPr>
          <p:cNvPr id="4" name="TextBox 3"/>
          <p:cNvSpPr txBox="1"/>
          <p:nvPr/>
        </p:nvSpPr>
        <p:spPr>
          <a:xfrm>
            <a:off x="809845" y="4702586"/>
            <a:ext cx="4931532" cy="830997"/>
          </a:xfrm>
          <a:prstGeom prst="rect">
            <a:avLst/>
          </a:prstGeom>
          <a:noFill/>
        </p:spPr>
        <p:txBody>
          <a:bodyPr wrap="square" rtlCol="0">
            <a:spAutoFit/>
          </a:bodyPr>
          <a:lstStyle/>
          <a:p>
            <a:endParaRPr lang="en-US" sz="1600" dirty="0" smtClean="0">
              <a:latin typeface="Gotham"/>
            </a:endParaRPr>
          </a:p>
          <a:p>
            <a:endParaRPr lang="en-US" sz="1600" dirty="0">
              <a:latin typeface="Gotham"/>
            </a:endParaRPr>
          </a:p>
          <a:p>
            <a:r>
              <a:rPr lang="en-US" sz="1600" dirty="0" smtClean="0">
                <a:latin typeface="Gotham"/>
              </a:rPr>
              <a:t>Does Not Include 10</a:t>
            </a:r>
            <a:r>
              <a:rPr lang="en-US" sz="1600" baseline="30000" dirty="0" smtClean="0">
                <a:latin typeface="Gotham"/>
              </a:rPr>
              <a:t>th</a:t>
            </a:r>
            <a:r>
              <a:rPr lang="en-US" sz="1600" dirty="0" smtClean="0">
                <a:latin typeface="Gotham"/>
              </a:rPr>
              <a:t> Grade Students:  60,653</a:t>
            </a:r>
            <a:endParaRPr lang="en-US" sz="1600" dirty="0">
              <a:latin typeface="Gotham"/>
            </a:endParaRPr>
          </a:p>
        </p:txBody>
      </p:sp>
      <p:sp>
        <p:nvSpPr>
          <p:cNvPr id="8" name="TextBox 7"/>
          <p:cNvSpPr txBox="1"/>
          <p:nvPr/>
        </p:nvSpPr>
        <p:spPr>
          <a:xfrm>
            <a:off x="6750537" y="5195029"/>
            <a:ext cx="4835769" cy="338554"/>
          </a:xfrm>
          <a:prstGeom prst="rect">
            <a:avLst/>
          </a:prstGeom>
          <a:noFill/>
        </p:spPr>
        <p:txBody>
          <a:bodyPr wrap="square" rtlCol="0">
            <a:spAutoFit/>
          </a:bodyPr>
          <a:lstStyle/>
          <a:p>
            <a:r>
              <a:rPr lang="en-US" sz="1600" dirty="0" smtClean="0">
                <a:latin typeface="Gotham"/>
              </a:rPr>
              <a:t>Does Not Include 10</a:t>
            </a:r>
            <a:r>
              <a:rPr lang="en-US" sz="1600" baseline="30000" dirty="0" smtClean="0">
                <a:latin typeface="Gotham"/>
              </a:rPr>
              <a:t>th</a:t>
            </a:r>
            <a:r>
              <a:rPr lang="en-US" sz="1600" dirty="0" smtClean="0">
                <a:latin typeface="Gotham"/>
              </a:rPr>
              <a:t> Grade Students:  69,375</a:t>
            </a:r>
            <a:endParaRPr lang="en-US" sz="1600" dirty="0">
              <a:latin typeface="Gotham"/>
            </a:endParaRPr>
          </a:p>
        </p:txBody>
      </p:sp>
      <p:sp>
        <p:nvSpPr>
          <p:cNvPr id="5" name="Oval 4"/>
          <p:cNvSpPr/>
          <p:nvPr/>
        </p:nvSpPr>
        <p:spPr>
          <a:xfrm>
            <a:off x="5524500" y="4394200"/>
            <a:ext cx="654358" cy="25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353800" y="4394200"/>
            <a:ext cx="482600" cy="25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51300" y="5195029"/>
            <a:ext cx="723900"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82200" y="5195029"/>
            <a:ext cx="749300"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29200" y="4394200"/>
            <a:ext cx="495300" cy="254000"/>
          </a:xfrm>
          <a:prstGeom prst="rect">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845800" y="4394200"/>
            <a:ext cx="406400" cy="254000"/>
          </a:xfrm>
          <a:prstGeom prst="rect">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785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ASVAB CEP and Texas</a:t>
            </a:r>
            <a:endParaRPr lang="en-US" b="1" dirty="0"/>
          </a:p>
        </p:txBody>
      </p:sp>
      <p:sp>
        <p:nvSpPr>
          <p:cNvPr id="3" name="Content Placeholder 2"/>
          <p:cNvSpPr>
            <a:spLocks noGrp="1"/>
          </p:cNvSpPr>
          <p:nvPr>
            <p:ph idx="1"/>
          </p:nvPr>
        </p:nvSpPr>
        <p:spPr/>
        <p:txBody>
          <a:bodyPr numCol="2"/>
          <a:lstStyle/>
          <a:p>
            <a:r>
              <a:rPr lang="en-US" dirty="0" smtClean="0"/>
              <a:t>Conducted State-wide Video Conference for Superintendents, Principals, Counselors, and Teachers</a:t>
            </a:r>
          </a:p>
          <a:p>
            <a:r>
              <a:rPr lang="en-US" dirty="0" smtClean="0"/>
              <a:t>Worked with TX DOE to create webpage dedicated to ASVAB CEP hosted on State website with FAQs updated as needed.</a:t>
            </a:r>
          </a:p>
          <a:p>
            <a:r>
              <a:rPr lang="en-US" dirty="0" smtClean="0"/>
              <a:t>Austin Chamber of Commerce involved in career exploration process and visiting schools to teach teachers about portfolio resource, and, for students who opt in,  sending texts about the importance of military service.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549" y="1413103"/>
            <a:ext cx="5293537" cy="3649986"/>
          </a:xfrm>
          <a:prstGeom prst="rect">
            <a:avLst/>
          </a:prstGeom>
        </p:spPr>
      </p:pic>
    </p:spTree>
    <p:extLst>
      <p:ext uri="{BB962C8B-B14F-4D97-AF65-F5344CB8AC3E}">
        <p14:creationId xmlns:p14="http://schemas.microsoft.com/office/powerpoint/2010/main" val="171099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ASVAB CEP Orientation </a:t>
            </a:r>
            <a:r>
              <a:rPr lang="en-US" b="1" dirty="0"/>
              <a:t>Event in Indiana</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5271" y="1674219"/>
            <a:ext cx="3724301" cy="1955258"/>
          </a:xfrm>
          <a:prstGeom prst="rect">
            <a:avLst/>
          </a:prstGeom>
          <a:ln>
            <a:solidFill>
              <a:schemeClr val="bg1">
                <a:lumMod val="85000"/>
              </a:schemeClr>
            </a:solidFill>
          </a:ln>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271" y="3829879"/>
            <a:ext cx="3724301" cy="1955258"/>
          </a:xfrm>
          <a:prstGeom prst="rect">
            <a:avLst/>
          </a:prstGeom>
          <a:ln>
            <a:solidFill>
              <a:schemeClr val="bg1">
                <a:lumMod val="85000"/>
              </a:schemeClr>
            </a:solidFill>
          </a:ln>
        </p:spPr>
      </p:pic>
      <p:sp>
        <p:nvSpPr>
          <p:cNvPr id="9" name="Content Placeholder 2">
            <a:extLst>
              <a:ext uri="{FF2B5EF4-FFF2-40B4-BE49-F238E27FC236}">
                <a16:creationId xmlns="" xmlns:a16="http://schemas.microsoft.com/office/drawing/2014/main" id="{93F833A5-E975-44F4-9980-6BDBD31FF814}"/>
              </a:ext>
            </a:extLst>
          </p:cNvPr>
          <p:cNvSpPr>
            <a:spLocks noGrp="1"/>
          </p:cNvSpPr>
          <p:nvPr>
            <p:ph idx="1"/>
          </p:nvPr>
        </p:nvSpPr>
        <p:spPr>
          <a:xfrm>
            <a:off x="838200" y="1690687"/>
            <a:ext cx="6791299" cy="4670355"/>
          </a:xfrm>
        </p:spPr>
        <p:txBody>
          <a:bodyPr>
            <a:normAutofit/>
          </a:bodyPr>
          <a:lstStyle/>
          <a:p>
            <a:r>
              <a:rPr lang="en-US" dirty="0" smtClean="0"/>
              <a:t>ASVAB CEP is included as a Pathway to Graduation in Indiana</a:t>
            </a:r>
          </a:p>
          <a:p>
            <a:pPr lvl="1"/>
            <a:r>
              <a:rPr lang="en-US" dirty="0" smtClean="0"/>
              <a:t>IDOE hosted a three-hour overview of program components</a:t>
            </a:r>
          </a:p>
          <a:p>
            <a:pPr lvl="1"/>
            <a:r>
              <a:rPr lang="en-US" dirty="0" smtClean="0"/>
              <a:t>125 attendees</a:t>
            </a:r>
          </a:p>
          <a:p>
            <a:pPr lvl="2"/>
            <a:r>
              <a:rPr lang="en-US" dirty="0" smtClean="0"/>
              <a:t>Most were previously unaware of the website offerings </a:t>
            </a:r>
          </a:p>
          <a:p>
            <a:pPr lvl="2"/>
            <a:r>
              <a:rPr lang="en-US" dirty="0" smtClean="0"/>
              <a:t>70% of attendees said they will utilize the PTI in the future</a:t>
            </a:r>
          </a:p>
          <a:p>
            <a:pPr lvl="1"/>
            <a:r>
              <a:rPr lang="en-US" dirty="0" smtClean="0"/>
              <a:t>Opportunity for follow up webinar series </a:t>
            </a:r>
          </a:p>
          <a:p>
            <a:pPr lvl="2"/>
            <a:r>
              <a:rPr lang="en-US" dirty="0" smtClean="0"/>
              <a:t>Three additional webinars discussed, the first will be given in November.  The webinars will be posted on Indiana DOE website and advertised through social media.</a:t>
            </a:r>
          </a:p>
          <a:p>
            <a:pPr lvl="2"/>
            <a:endParaRPr lang="en-US" dirty="0" smtClean="0"/>
          </a:p>
          <a:p>
            <a:endParaRPr lang="en-US" dirty="0"/>
          </a:p>
          <a:p>
            <a:pPr lvl="1"/>
            <a:endParaRPr lang="en-US" dirty="0"/>
          </a:p>
          <a:p>
            <a:pPr lvl="1"/>
            <a:endParaRPr lang="en-US" dirty="0"/>
          </a:p>
        </p:txBody>
      </p:sp>
    </p:spTree>
    <p:extLst>
      <p:ext uri="{BB962C8B-B14F-4D97-AF65-F5344CB8AC3E}">
        <p14:creationId xmlns:p14="http://schemas.microsoft.com/office/powerpoint/2010/main" val="144372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and Recruiting Commands Engagement with State BOEs</a:t>
            </a:r>
            <a:endParaRPr lang="en-US" dirty="0"/>
          </a:p>
        </p:txBody>
      </p:sp>
      <p:sp>
        <p:nvSpPr>
          <p:cNvPr id="3" name="Content Placeholder 2"/>
          <p:cNvSpPr>
            <a:spLocks noGrp="1"/>
          </p:cNvSpPr>
          <p:nvPr>
            <p:ph idx="1"/>
          </p:nvPr>
        </p:nvSpPr>
        <p:spPr/>
        <p:txBody>
          <a:bodyPr/>
          <a:lstStyle/>
          <a:p>
            <a:r>
              <a:rPr lang="en-US" dirty="0"/>
              <a:t>S</a:t>
            </a:r>
            <a:r>
              <a:rPr lang="en-US" dirty="0" smtClean="0"/>
              <a:t>upplied a memo to the field regarding the appropriate uses of the ASVAB CEP (Approved by AP)</a:t>
            </a:r>
          </a:p>
          <a:p>
            <a:r>
              <a:rPr lang="en-US" dirty="0" smtClean="0"/>
              <a:t>Included guidance during State presentations, Q/A sessions, National Conferences on appropriate uses of ASVAB CEP</a:t>
            </a:r>
          </a:p>
          <a:p>
            <a:r>
              <a:rPr lang="en-US" dirty="0" smtClean="0"/>
              <a:t>Will continue to monitor State legislation and utilization of ASVAB CEP, we will communicate efforts from this contract to USMEPCOM and Sector ESS</a:t>
            </a:r>
            <a:r>
              <a:rPr lang="en-US" dirty="0" smtClean="0"/>
              <a:t>.</a:t>
            </a:r>
          </a:p>
          <a:p>
            <a:r>
              <a:rPr lang="en-US" dirty="0" smtClean="0"/>
              <a:t>Please encourage ESS to communicate any information about State legislative activities to Sector ESS.  Sector ESS will inform HQ ESS and OPA so we can begin coordinating national efforts to assist. </a:t>
            </a:r>
            <a:endParaRPr lang="en-US" dirty="0"/>
          </a:p>
        </p:txBody>
      </p:sp>
    </p:spTree>
    <p:extLst>
      <p:ext uri="{BB962C8B-B14F-4D97-AF65-F5344CB8AC3E}">
        <p14:creationId xmlns:p14="http://schemas.microsoft.com/office/powerpoint/2010/main" val="637817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2511"/>
          </a:xfrm>
        </p:spPr>
        <p:txBody>
          <a:bodyPr>
            <a:normAutofit/>
          </a:bodyPr>
          <a:lstStyle/>
          <a:p>
            <a:pPr algn="ctr"/>
            <a:r>
              <a:rPr lang="en-US" sz="4000" dirty="0"/>
              <a:t>PTI Proficiency Training</a:t>
            </a:r>
            <a:br>
              <a:rPr lang="en-US" sz="4000" dirty="0"/>
            </a:br>
            <a:endParaRPr lang="en-US" sz="4000" dirty="0"/>
          </a:p>
        </p:txBody>
      </p:sp>
    </p:spTree>
    <p:extLst>
      <p:ext uri="{BB962C8B-B14F-4D97-AF65-F5344CB8AC3E}">
        <p14:creationId xmlns:p14="http://schemas.microsoft.com/office/powerpoint/2010/main" val="1414599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a:bodyPr>
          <a:lstStyle/>
          <a:p>
            <a:r>
              <a:rPr lang="en-US" b="1" spc="150" dirty="0">
                <a:solidFill>
                  <a:srgbClr val="1B3563"/>
                </a:solidFill>
                <a:latin typeface="Gotham" charset="0"/>
                <a:ea typeface="Gotham" charset="0"/>
                <a:cs typeface="Gotham" charset="0"/>
              </a:rPr>
              <a:t>PTI Proficiency Training</a:t>
            </a:r>
          </a:p>
        </p:txBody>
      </p:sp>
      <p:sp>
        <p:nvSpPr>
          <p:cNvPr id="3" name="Content Placeholder 2"/>
          <p:cNvSpPr>
            <a:spLocks noGrp="1"/>
          </p:cNvSpPr>
          <p:nvPr>
            <p:ph idx="1"/>
          </p:nvPr>
        </p:nvSpPr>
        <p:spPr>
          <a:xfrm>
            <a:off x="838200" y="1298863"/>
            <a:ext cx="10515600" cy="4748645"/>
          </a:xfrm>
        </p:spPr>
        <p:txBody>
          <a:bodyPr>
            <a:normAutofit lnSpcReduction="10000"/>
          </a:bodyPr>
          <a:lstStyle/>
          <a:p>
            <a:pPr marL="0" indent="0">
              <a:buNone/>
            </a:pPr>
            <a:r>
              <a:rPr lang="en-US" dirty="0" smtClean="0"/>
              <a:t>Because:</a:t>
            </a:r>
          </a:p>
          <a:p>
            <a:pPr marL="342900" indent="-342900">
              <a:buAutoNum type="arabicPeriod"/>
            </a:pPr>
            <a:r>
              <a:rPr lang="en-US" dirty="0" smtClean="0"/>
              <a:t>We have more States looking at the ASVAB CEP as a program to give for career exploration, we have an increased pressure to visit schools more than once (additional work load), and deliver a standard program.  (Needs Assessment, Expert Panel Recommendation)</a:t>
            </a:r>
          </a:p>
          <a:p>
            <a:pPr marL="342900" indent="-342900">
              <a:buFont typeface="Arial" panose="020B0604020202020204" pitchFamily="34" charset="0"/>
              <a:buAutoNum type="arabicPeriod"/>
            </a:pPr>
            <a:r>
              <a:rPr lang="en-US" dirty="0" smtClean="0"/>
              <a:t>Because we have added new functionality to asvabprogram.com and careersinthemilitary.com, MEPS ESSs (as a whole) have not been adequately trained to use the websites effectively or to train others to use them.  (Needs Assessment, Expert </a:t>
            </a:r>
            <a:r>
              <a:rPr lang="en-US" dirty="0"/>
              <a:t>Panel Recommendation</a:t>
            </a:r>
            <a:r>
              <a:rPr lang="en-US" dirty="0" smtClean="0"/>
              <a:t>)</a:t>
            </a:r>
          </a:p>
          <a:p>
            <a:pPr marL="342900" indent="-342900">
              <a:buAutoNum type="arabicPeriod"/>
            </a:pPr>
            <a:r>
              <a:rPr lang="en-US" dirty="0" smtClean="0"/>
              <a:t>We have not had a way to track our national work force for ASVAB CEP in delivering PTIs.  With the introduction of virtual training, a standard metric, and training, we can now establish this. (DAC Recommendation)</a:t>
            </a:r>
          </a:p>
          <a:p>
            <a:pPr marL="342900" indent="-342900">
              <a:buFont typeface="Arial" panose="020B0604020202020204" pitchFamily="34" charset="0"/>
              <a:buAutoNum type="arabicPeriod"/>
            </a:pPr>
            <a:r>
              <a:rPr lang="en-US" dirty="0" smtClean="0"/>
              <a:t>This training will be a stepping stone to the Certified Career Counselor Credential offered by the National Career Development Association.  (Needs Assessment, Expert </a:t>
            </a:r>
            <a:r>
              <a:rPr lang="en-US" dirty="0"/>
              <a:t>Panel </a:t>
            </a:r>
            <a:r>
              <a:rPr lang="en-US" dirty="0" smtClean="0"/>
              <a:t>Recommendation, DAC Recommendation)</a:t>
            </a:r>
          </a:p>
          <a:p>
            <a:pPr marL="342900" indent="-342900">
              <a:buAutoNum type="arabicPeriod"/>
            </a:pPr>
            <a:r>
              <a:rPr lang="en-US" dirty="0" smtClean="0"/>
              <a:t>The standard metric of required elements, with behavioral anchors, removes most subjectivity of the training process, and allows us to use it as a learning and evaluation tool. (Expert Panel Recommendation)  </a:t>
            </a:r>
            <a:endParaRPr lang="en-US" dirty="0"/>
          </a:p>
        </p:txBody>
      </p:sp>
    </p:spTree>
    <p:extLst>
      <p:ext uri="{BB962C8B-B14F-4D97-AF65-F5344CB8AC3E}">
        <p14:creationId xmlns:p14="http://schemas.microsoft.com/office/powerpoint/2010/main" val="2398054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809845" y="5664929"/>
            <a:ext cx="7727429" cy="841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solidFill>
                  <a:prstClr val="black"/>
                </a:solidFill>
                <a:latin typeface="Arial" charset="0"/>
                <a:ea typeface="Arial" charset="0"/>
                <a:cs typeface="Arial" charset="0"/>
              </a:rPr>
              <a:t>*School year runs from July 1- June 30. Data as of 30 June</a:t>
            </a:r>
            <a:r>
              <a:rPr lang="en-US" sz="1400" dirty="0">
                <a:solidFill>
                  <a:prstClr val="black"/>
                </a:solidFill>
                <a:latin typeface="Arial" charset="0"/>
                <a:ea typeface="Arial" charset="0"/>
                <a:cs typeface="Arial" charset="0"/>
              </a:rPr>
              <a:t> </a:t>
            </a:r>
            <a:r>
              <a:rPr lang="en-US" sz="1400" dirty="0" smtClean="0">
                <a:solidFill>
                  <a:prstClr val="black"/>
                </a:solidFill>
                <a:latin typeface="Arial" charset="0"/>
                <a:ea typeface="Arial" charset="0"/>
                <a:cs typeface="Arial" charset="0"/>
              </a:rPr>
              <a:t>of respective year.</a:t>
            </a:r>
            <a:endParaRPr lang="en-US" sz="1400" dirty="0">
              <a:solidFill>
                <a:prstClr val="black"/>
              </a:solidFill>
              <a:latin typeface="Arial" charset="0"/>
              <a:ea typeface="Arial" charset="0"/>
              <a:cs typeface="Arial"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740101413"/>
              </p:ext>
            </p:extLst>
          </p:nvPr>
        </p:nvGraphicFramePr>
        <p:xfrm>
          <a:off x="809845" y="1549187"/>
          <a:ext cx="4394544" cy="3474720"/>
        </p:xfrm>
        <a:graphic>
          <a:graphicData uri="http://schemas.openxmlformats.org/drawingml/2006/table">
            <a:tbl>
              <a:tblPr firstRow="1" bandRow="1">
                <a:tableStyleId>{5C22544A-7EE6-4342-B048-85BDC9FD1C3A}</a:tableStyleId>
              </a:tblPr>
              <a:tblGrid>
                <a:gridCol w="1249825">
                  <a:extLst>
                    <a:ext uri="{9D8B030D-6E8A-4147-A177-3AD203B41FA5}">
                      <a16:colId xmlns:a16="http://schemas.microsoft.com/office/drawing/2014/main" xmlns="" val="20000"/>
                    </a:ext>
                  </a:extLst>
                </a:gridCol>
                <a:gridCol w="3144719">
                  <a:extLst>
                    <a:ext uri="{9D8B030D-6E8A-4147-A177-3AD203B41FA5}">
                      <a16:colId xmlns:a16="http://schemas.microsoft.com/office/drawing/2014/main" xmlns="" val="20001"/>
                    </a:ext>
                  </a:extLst>
                </a:gridCol>
              </a:tblGrid>
              <a:tr h="552352">
                <a:tc>
                  <a:txBody>
                    <a:bodyPr/>
                    <a:lstStyle/>
                    <a:p>
                      <a:r>
                        <a:rPr lang="en-US" sz="2000" b="1" kern="1200" spc="150" dirty="0" smtClean="0">
                          <a:solidFill>
                            <a:schemeClr val="bg1"/>
                          </a:solidFill>
                          <a:latin typeface="Gotham" charset="0"/>
                          <a:ea typeface="Gotham" charset="0"/>
                          <a:cs typeface="Gotham" charset="0"/>
                        </a:rPr>
                        <a:t>Year*</a:t>
                      </a:r>
                      <a:endParaRPr lang="en-US" sz="20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2000" b="1" kern="1200" spc="150" dirty="0" smtClean="0">
                          <a:solidFill>
                            <a:schemeClr val="bg1"/>
                          </a:solidFill>
                          <a:latin typeface="Gotham" charset="0"/>
                          <a:ea typeface="Gotham" charset="0"/>
                          <a:cs typeface="Gotham" charset="0"/>
                        </a:rPr>
                        <a:t>Number of Students Tested</a:t>
                      </a:r>
                      <a:endParaRPr lang="en-US" sz="2000" b="1" kern="1200" spc="150" dirty="0">
                        <a:solidFill>
                          <a:schemeClr val="bg1"/>
                        </a:solidFill>
                        <a:latin typeface="Gotham" charset="0"/>
                        <a:ea typeface="Gotham" charset="0"/>
                        <a:cs typeface="Gotham" charset="0"/>
                      </a:endParaRPr>
                    </a:p>
                  </a:txBody>
                  <a:tcPr>
                    <a:solidFill>
                      <a:srgbClr val="1B3563"/>
                    </a:solidFill>
                  </a:tcPr>
                </a:tc>
                <a:extLst>
                  <a:ext uri="{0D108BD9-81ED-4DB2-BD59-A6C34878D82A}">
                    <a16:rowId xmlns:a16="http://schemas.microsoft.com/office/drawing/2014/main" xmlns="" val="10000"/>
                  </a:ext>
                </a:extLst>
              </a:tr>
              <a:tr h="320014">
                <a:tc>
                  <a:txBody>
                    <a:bodyPr/>
                    <a:lstStyle/>
                    <a:p>
                      <a:r>
                        <a:rPr lang="en-US" sz="2000" b="0" kern="1200" spc="150" dirty="0" smtClean="0">
                          <a:solidFill>
                            <a:srgbClr val="002855"/>
                          </a:solidFill>
                          <a:latin typeface="Gotham" charset="0"/>
                          <a:ea typeface="Gotham" charset="0"/>
                          <a:cs typeface="Gotham" charset="0"/>
                        </a:rPr>
                        <a:t>2013</a:t>
                      </a:r>
                      <a:endParaRPr lang="en-US" sz="2000" b="0" kern="1200" spc="150" dirty="0">
                        <a:solidFill>
                          <a:srgbClr val="002855"/>
                        </a:solidFill>
                        <a:latin typeface="Gotham" charset="0"/>
                        <a:ea typeface="Gotham" charset="0"/>
                        <a:cs typeface="Gotham" charset="0"/>
                      </a:endParaRPr>
                    </a:p>
                  </a:txBody>
                  <a:tcPr>
                    <a:noFill/>
                  </a:tcPr>
                </a:tc>
                <a:tc>
                  <a:txBody>
                    <a:bodyPr/>
                    <a:lstStyle/>
                    <a:p>
                      <a:pPr algn="l"/>
                      <a:r>
                        <a:rPr lang="en-US" sz="2000" b="0" kern="1200" spc="150" dirty="0" smtClean="0">
                          <a:solidFill>
                            <a:srgbClr val="002855"/>
                          </a:solidFill>
                          <a:latin typeface="Gotham" charset="0"/>
                          <a:ea typeface="Gotham" charset="0"/>
                          <a:cs typeface="Gotham" charset="0"/>
                        </a:rPr>
                        <a:t>670,836</a:t>
                      </a:r>
                      <a:endParaRPr lang="en-US" sz="2000" b="0" kern="1200" spc="150" dirty="0">
                        <a:solidFill>
                          <a:srgbClr val="002855"/>
                        </a:solidFill>
                        <a:latin typeface="Gotham" charset="0"/>
                        <a:ea typeface="Gotham" charset="0"/>
                        <a:cs typeface="Gotham" charset="0"/>
                      </a:endParaRPr>
                    </a:p>
                  </a:txBody>
                  <a:tcPr>
                    <a:noFill/>
                  </a:tcPr>
                </a:tc>
                <a:extLst>
                  <a:ext uri="{0D108BD9-81ED-4DB2-BD59-A6C34878D82A}">
                    <a16:rowId xmlns:a16="http://schemas.microsoft.com/office/drawing/2014/main" xmlns="" val="10001"/>
                  </a:ext>
                </a:extLst>
              </a:tr>
              <a:tr h="320014">
                <a:tc>
                  <a:txBody>
                    <a:bodyPr/>
                    <a:lstStyle/>
                    <a:p>
                      <a:r>
                        <a:rPr lang="en-US" sz="2000" b="0" kern="1200" spc="150" dirty="0" smtClean="0">
                          <a:solidFill>
                            <a:srgbClr val="002855"/>
                          </a:solidFill>
                          <a:latin typeface="Gotham" charset="0"/>
                          <a:ea typeface="Gotham" charset="0"/>
                          <a:cs typeface="Gotham" charset="0"/>
                        </a:rPr>
                        <a:t>2014</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algn="l"/>
                      <a:r>
                        <a:rPr lang="en-US" sz="2000" b="0" kern="1200" spc="150" dirty="0" smtClean="0">
                          <a:solidFill>
                            <a:srgbClr val="002855"/>
                          </a:solidFill>
                          <a:latin typeface="Gotham" charset="0"/>
                          <a:ea typeface="Gotham" charset="0"/>
                          <a:cs typeface="Gotham" charset="0"/>
                        </a:rPr>
                        <a:t>690,950</a:t>
                      </a:r>
                      <a:endParaRPr lang="en-US" sz="2000" b="0" kern="1200" spc="150" dirty="0">
                        <a:solidFill>
                          <a:srgbClr val="002855"/>
                        </a:solidFill>
                        <a:latin typeface="Gotham" charset="0"/>
                        <a:ea typeface="Gotham" charset="0"/>
                        <a:cs typeface="Gotham" charset="0"/>
                      </a:endParaRPr>
                    </a:p>
                  </a:txBody>
                  <a:tcPr>
                    <a:solidFill>
                      <a:srgbClr val="E7E7E7"/>
                    </a:solidFill>
                  </a:tcPr>
                </a:tc>
                <a:extLst>
                  <a:ext uri="{0D108BD9-81ED-4DB2-BD59-A6C34878D82A}">
                    <a16:rowId xmlns:a16="http://schemas.microsoft.com/office/drawing/2014/main" xmlns="" val="10002"/>
                  </a:ext>
                </a:extLst>
              </a:tr>
              <a:tr h="320014">
                <a:tc>
                  <a:txBody>
                    <a:bodyPr/>
                    <a:lstStyle/>
                    <a:p>
                      <a:r>
                        <a:rPr lang="en-US" sz="2000" b="0" kern="1200" spc="150" dirty="0" smtClean="0">
                          <a:solidFill>
                            <a:srgbClr val="002855"/>
                          </a:solidFill>
                          <a:latin typeface="Gotham" charset="0"/>
                          <a:ea typeface="Gotham" charset="0"/>
                          <a:cs typeface="Gotham" charset="0"/>
                        </a:rPr>
                        <a:t>2015</a:t>
                      </a:r>
                      <a:endParaRPr lang="en-US" sz="2000" b="0" kern="1200" spc="150" dirty="0">
                        <a:solidFill>
                          <a:srgbClr val="002855"/>
                        </a:solidFill>
                        <a:latin typeface="Gotham" charset="0"/>
                        <a:ea typeface="Gotham" charset="0"/>
                        <a:cs typeface="Gotham" charset="0"/>
                      </a:endParaRPr>
                    </a:p>
                  </a:txBody>
                  <a:tcPr>
                    <a:noFill/>
                  </a:tcPr>
                </a:tc>
                <a:tc>
                  <a:txBody>
                    <a:bodyPr/>
                    <a:lstStyle/>
                    <a:p>
                      <a:pPr algn="l"/>
                      <a:r>
                        <a:rPr lang="en-US" sz="2000" b="0" kern="1200" spc="150" dirty="0" smtClean="0">
                          <a:solidFill>
                            <a:srgbClr val="002855"/>
                          </a:solidFill>
                          <a:latin typeface="Gotham" charset="0"/>
                          <a:ea typeface="Gotham" charset="0"/>
                          <a:cs typeface="Gotham" charset="0"/>
                        </a:rPr>
                        <a:t>687,900</a:t>
                      </a:r>
                      <a:endParaRPr lang="en-US" sz="2000" b="0" kern="1200" spc="150" dirty="0">
                        <a:solidFill>
                          <a:srgbClr val="002855"/>
                        </a:solidFill>
                        <a:latin typeface="Gotham" charset="0"/>
                        <a:ea typeface="Gotham" charset="0"/>
                        <a:cs typeface="Gotham" charset="0"/>
                      </a:endParaRPr>
                    </a:p>
                  </a:txBody>
                  <a:tcPr>
                    <a:noFill/>
                  </a:tcPr>
                </a:tc>
                <a:extLst>
                  <a:ext uri="{0D108BD9-81ED-4DB2-BD59-A6C34878D82A}">
                    <a16:rowId xmlns:a16="http://schemas.microsoft.com/office/drawing/2014/main" xmlns="" val="10003"/>
                  </a:ext>
                </a:extLst>
              </a:tr>
              <a:tr h="320014">
                <a:tc>
                  <a:txBody>
                    <a:bodyPr/>
                    <a:lstStyle/>
                    <a:p>
                      <a:r>
                        <a:rPr lang="en-US" sz="2000" b="0" kern="1200" spc="150" dirty="0" smtClean="0">
                          <a:solidFill>
                            <a:srgbClr val="002855"/>
                          </a:solidFill>
                          <a:latin typeface="Gotham" charset="0"/>
                          <a:ea typeface="Gotham" charset="0"/>
                          <a:cs typeface="Gotham" charset="0"/>
                        </a:rPr>
                        <a:t>2016</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algn="l"/>
                      <a:r>
                        <a:rPr lang="en-US" sz="2000" b="0" kern="1200" spc="150" dirty="0" smtClean="0">
                          <a:solidFill>
                            <a:srgbClr val="002855"/>
                          </a:solidFill>
                          <a:latin typeface="Gotham" charset="0"/>
                          <a:ea typeface="Gotham" charset="0"/>
                          <a:cs typeface="Gotham" charset="0"/>
                        </a:rPr>
                        <a:t>706,200</a:t>
                      </a:r>
                      <a:endParaRPr lang="en-US" sz="2000" b="0" kern="1200" spc="150" dirty="0">
                        <a:solidFill>
                          <a:srgbClr val="002855"/>
                        </a:solidFill>
                        <a:latin typeface="Gotham" charset="0"/>
                        <a:ea typeface="Gotham" charset="0"/>
                        <a:cs typeface="Gotham" charset="0"/>
                      </a:endParaRPr>
                    </a:p>
                  </a:txBody>
                  <a:tcPr>
                    <a:solidFill>
                      <a:srgbClr val="E7E7E7"/>
                    </a:solidFill>
                  </a:tcPr>
                </a:tc>
                <a:extLst>
                  <a:ext uri="{0D108BD9-81ED-4DB2-BD59-A6C34878D82A}">
                    <a16:rowId xmlns:a16="http://schemas.microsoft.com/office/drawing/2014/main" xmlns="" val="10004"/>
                  </a:ext>
                </a:extLst>
              </a:tr>
              <a:tr h="320014">
                <a:tc>
                  <a:txBody>
                    <a:bodyPr/>
                    <a:lstStyle/>
                    <a:p>
                      <a:r>
                        <a:rPr lang="en-US" sz="2000" b="0" kern="1200" spc="150" dirty="0" smtClean="0">
                          <a:solidFill>
                            <a:srgbClr val="002855"/>
                          </a:solidFill>
                          <a:latin typeface="Gotham" charset="0"/>
                          <a:ea typeface="Gotham" charset="0"/>
                          <a:cs typeface="Gotham" charset="0"/>
                        </a:rPr>
                        <a:t>2017</a:t>
                      </a:r>
                      <a:endParaRPr lang="en-US" sz="2000" b="0" kern="1200" spc="150" dirty="0">
                        <a:solidFill>
                          <a:srgbClr val="002855"/>
                        </a:solidFill>
                        <a:latin typeface="Gotham" charset="0"/>
                        <a:ea typeface="Gotham" charset="0"/>
                        <a:cs typeface="Gotham" charset="0"/>
                      </a:endParaRPr>
                    </a:p>
                  </a:txBody>
                  <a:tcPr>
                    <a:noFill/>
                  </a:tcPr>
                </a:tc>
                <a:tc>
                  <a:txBody>
                    <a:bodyPr/>
                    <a:lstStyle/>
                    <a:p>
                      <a:pPr algn="l"/>
                      <a:r>
                        <a:rPr lang="en-US" sz="2000" b="0" kern="1200" spc="150" dirty="0" smtClean="0">
                          <a:solidFill>
                            <a:srgbClr val="002855"/>
                          </a:solidFill>
                          <a:latin typeface="Gotham" charset="0"/>
                          <a:ea typeface="Gotham" charset="0"/>
                          <a:cs typeface="Gotham" charset="0"/>
                        </a:rPr>
                        <a:t>684,223 </a:t>
                      </a:r>
                    </a:p>
                  </a:txBody>
                  <a:tcPr>
                    <a:noFill/>
                  </a:tcPr>
                </a:tc>
                <a:extLst>
                  <a:ext uri="{0D108BD9-81ED-4DB2-BD59-A6C34878D82A}">
                    <a16:rowId xmlns:a16="http://schemas.microsoft.com/office/drawing/2014/main" xmlns="" val="10005"/>
                  </a:ext>
                </a:extLst>
              </a:tr>
              <a:tr h="320014">
                <a:tc>
                  <a:txBody>
                    <a:bodyPr/>
                    <a:lstStyle/>
                    <a:p>
                      <a:r>
                        <a:rPr lang="en-US" sz="2000" b="0" kern="1200" spc="150" dirty="0" smtClean="0">
                          <a:solidFill>
                            <a:srgbClr val="002855"/>
                          </a:solidFill>
                          <a:latin typeface="Gotham" charset="0"/>
                          <a:ea typeface="Gotham" charset="0"/>
                          <a:cs typeface="Gotham" charset="0"/>
                        </a:rPr>
                        <a:t>2018</a:t>
                      </a:r>
                    </a:p>
                  </a:txBody>
                  <a:tcPr>
                    <a:solidFill>
                      <a:srgbClr val="E7E7E7"/>
                    </a:solidFill>
                  </a:tcPr>
                </a:tc>
                <a:tc>
                  <a:txBody>
                    <a:bodyPr/>
                    <a:lstStyle/>
                    <a:p>
                      <a:pPr algn="l"/>
                      <a:r>
                        <a:rPr lang="en-US" sz="2000" b="0" kern="1200" spc="150" dirty="0" smtClean="0">
                          <a:solidFill>
                            <a:srgbClr val="002855"/>
                          </a:solidFill>
                          <a:latin typeface="Gotham" charset="0"/>
                          <a:ea typeface="Gotham" charset="0"/>
                          <a:cs typeface="Gotham" charset="0"/>
                        </a:rPr>
                        <a:t>713,777</a:t>
                      </a:r>
                    </a:p>
                  </a:txBody>
                  <a:tcPr>
                    <a:solidFill>
                      <a:srgbClr val="E7E7E7"/>
                    </a:solidFill>
                  </a:tcPr>
                </a:tc>
                <a:extLst>
                  <a:ext uri="{0D108BD9-81ED-4DB2-BD59-A6C34878D82A}">
                    <a16:rowId xmlns:a16="http://schemas.microsoft.com/office/drawing/2014/main" xmlns="" val="10006"/>
                  </a:ext>
                </a:extLst>
              </a:tr>
              <a:tr h="320014">
                <a:tc>
                  <a:txBody>
                    <a:bodyPr/>
                    <a:lstStyle/>
                    <a:p>
                      <a:r>
                        <a:rPr lang="en-US" sz="2000" b="1" kern="1200" spc="150" dirty="0" smtClean="0">
                          <a:solidFill>
                            <a:srgbClr val="002855"/>
                          </a:solidFill>
                          <a:latin typeface="Gotham" charset="0"/>
                          <a:ea typeface="Gotham" charset="0"/>
                          <a:cs typeface="Gotham" charset="0"/>
                        </a:rPr>
                        <a:t>2019</a:t>
                      </a:r>
                    </a:p>
                  </a:txBody>
                  <a:tcPr>
                    <a:noFill/>
                  </a:tcPr>
                </a:tc>
                <a:tc>
                  <a:txBody>
                    <a:bodyPr/>
                    <a:lstStyle/>
                    <a:p>
                      <a:pPr algn="l"/>
                      <a:r>
                        <a:rPr lang="en-US" sz="2000" b="1" kern="1200" spc="150" dirty="0" smtClean="0">
                          <a:solidFill>
                            <a:srgbClr val="002855"/>
                          </a:solidFill>
                          <a:latin typeface="Gotham" charset="0"/>
                          <a:ea typeface="Gotham" charset="0"/>
                          <a:cs typeface="Gotham" charset="0"/>
                        </a:rPr>
                        <a:t>786,807</a:t>
                      </a:r>
                    </a:p>
                  </a:txBody>
                  <a:tcPr>
                    <a:solidFill>
                      <a:srgbClr val="FFFF00"/>
                    </a:solidFill>
                  </a:tcPr>
                </a:tc>
                <a:extLst>
                  <a:ext uri="{0D108BD9-81ED-4DB2-BD59-A6C34878D82A}">
                    <a16:rowId xmlns:a16="http://schemas.microsoft.com/office/drawing/2014/main" xmlns="" val="10007"/>
                  </a:ext>
                </a:extLst>
              </a:tr>
            </a:tbl>
          </a:graphicData>
        </a:graphic>
      </p:graphicFrame>
      <p:graphicFrame>
        <p:nvGraphicFramePr>
          <p:cNvPr id="16" name="Table 15"/>
          <p:cNvGraphicFramePr>
            <a:graphicFrameLocks noGrp="1"/>
          </p:cNvGraphicFramePr>
          <p:nvPr>
            <p:extLst/>
          </p:nvPr>
        </p:nvGraphicFramePr>
        <p:xfrm>
          <a:off x="5550275" y="1536616"/>
          <a:ext cx="6217608" cy="3490783"/>
        </p:xfrm>
        <a:graphic>
          <a:graphicData uri="http://schemas.openxmlformats.org/drawingml/2006/table">
            <a:tbl>
              <a:tblPr firstRow="1" bandRow="1">
                <a:tableStyleId>{5C22544A-7EE6-4342-B048-85BDC9FD1C3A}</a:tableStyleId>
              </a:tblPr>
              <a:tblGrid>
                <a:gridCol w="1115767">
                  <a:extLst>
                    <a:ext uri="{9D8B030D-6E8A-4147-A177-3AD203B41FA5}">
                      <a16:colId xmlns:a16="http://schemas.microsoft.com/office/drawing/2014/main" xmlns="" val="20000"/>
                    </a:ext>
                  </a:extLst>
                </a:gridCol>
                <a:gridCol w="2476632">
                  <a:extLst>
                    <a:ext uri="{9D8B030D-6E8A-4147-A177-3AD203B41FA5}">
                      <a16:colId xmlns:a16="http://schemas.microsoft.com/office/drawing/2014/main" xmlns="" val="20001"/>
                    </a:ext>
                  </a:extLst>
                </a:gridCol>
                <a:gridCol w="2625209">
                  <a:extLst>
                    <a:ext uri="{9D8B030D-6E8A-4147-A177-3AD203B41FA5}">
                      <a16:colId xmlns:a16="http://schemas.microsoft.com/office/drawing/2014/main" xmlns="" val="20002"/>
                    </a:ext>
                  </a:extLst>
                </a:gridCol>
              </a:tblGrid>
              <a:tr h="717103">
                <a:tc>
                  <a:txBody>
                    <a:bodyPr/>
                    <a:lstStyle/>
                    <a:p>
                      <a:pPr marL="0" algn="l" defTabSz="914400" rtl="0" eaLnBrk="1" latinLnBrk="0" hangingPunct="1"/>
                      <a:r>
                        <a:rPr lang="en-US" sz="2000" b="1" kern="1200" spc="150" dirty="0" smtClean="0">
                          <a:solidFill>
                            <a:schemeClr val="bg1"/>
                          </a:solidFill>
                          <a:latin typeface="Gotham" charset="0"/>
                          <a:ea typeface="Gotham" charset="0"/>
                          <a:cs typeface="Gotham" charset="0"/>
                        </a:rPr>
                        <a:t>Year*</a:t>
                      </a:r>
                      <a:endParaRPr lang="en-US" sz="2000" b="1" kern="1200" spc="150" dirty="0">
                        <a:solidFill>
                          <a:schemeClr val="bg1"/>
                        </a:solidFill>
                        <a:latin typeface="Gotham" charset="0"/>
                        <a:ea typeface="Gotham" charset="0"/>
                        <a:cs typeface="Gotham" charset="0"/>
                      </a:endParaRPr>
                    </a:p>
                  </a:txBody>
                  <a:tcPr>
                    <a:solidFill>
                      <a:srgbClr val="1B3563"/>
                    </a:solidFill>
                  </a:tcPr>
                </a:tc>
                <a:tc>
                  <a:txBody>
                    <a:bodyPr/>
                    <a:lstStyle/>
                    <a:p>
                      <a:pPr marL="0" algn="l" defTabSz="914400" rtl="0" eaLnBrk="1" latinLnBrk="0" hangingPunct="1"/>
                      <a:r>
                        <a:rPr lang="en-US" sz="2000" b="1" kern="1200" spc="150" dirty="0" smtClean="0">
                          <a:solidFill>
                            <a:schemeClr val="bg1"/>
                          </a:solidFill>
                          <a:latin typeface="Gotham" charset="0"/>
                          <a:ea typeface="Gotham" charset="0"/>
                          <a:cs typeface="Gotham" charset="0"/>
                        </a:rPr>
                        <a:t>Number of Schools Tested</a:t>
                      </a:r>
                      <a:endParaRPr lang="en-US" sz="2000" b="1" kern="1200" spc="150" dirty="0">
                        <a:solidFill>
                          <a:schemeClr val="bg1"/>
                        </a:solidFill>
                        <a:latin typeface="Gotham" charset="0"/>
                        <a:ea typeface="Gotham" charset="0"/>
                        <a:cs typeface="Gotham" charset="0"/>
                      </a:endParaRPr>
                    </a:p>
                  </a:txBody>
                  <a:tcPr>
                    <a:solidFill>
                      <a:srgbClr val="1B3563"/>
                    </a:solidFill>
                  </a:tcPr>
                </a:tc>
                <a:tc>
                  <a:txBody>
                    <a:bodyPr/>
                    <a:lstStyle/>
                    <a:p>
                      <a:pPr marL="0" algn="l" defTabSz="914400" rtl="0" eaLnBrk="1" latinLnBrk="0" hangingPunct="1"/>
                      <a:r>
                        <a:rPr lang="en-US" sz="2000" b="1" kern="1200" spc="150" dirty="0" smtClean="0">
                          <a:solidFill>
                            <a:schemeClr val="bg1"/>
                          </a:solidFill>
                          <a:latin typeface="Gotham" charset="0"/>
                          <a:ea typeface="Gotham" charset="0"/>
                          <a:cs typeface="Gotham" charset="0"/>
                        </a:rPr>
                        <a:t>Percentage of Schools Tested</a:t>
                      </a:r>
                      <a:endParaRPr lang="en-US" sz="2000" b="1" kern="1200" spc="150" dirty="0">
                        <a:solidFill>
                          <a:schemeClr val="bg1"/>
                        </a:solidFill>
                        <a:latin typeface="Gotham" charset="0"/>
                        <a:ea typeface="Gotham" charset="0"/>
                        <a:cs typeface="Gotham" charset="0"/>
                      </a:endParaRPr>
                    </a:p>
                  </a:txBody>
                  <a:tcPr>
                    <a:solidFill>
                      <a:srgbClr val="1B3563"/>
                    </a:solidFill>
                  </a:tcPr>
                </a:tc>
                <a:extLst>
                  <a:ext uri="{0D108BD9-81ED-4DB2-BD59-A6C34878D82A}">
                    <a16:rowId xmlns:a16="http://schemas.microsoft.com/office/drawing/2014/main" xmlns="" val="10000"/>
                  </a:ext>
                </a:extLst>
              </a:tr>
              <a:tr h="0">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2013</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12,613</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56%</a:t>
                      </a:r>
                      <a:endParaRPr lang="en-US" sz="2000" b="0" kern="1200" spc="150" dirty="0">
                        <a:solidFill>
                          <a:srgbClr val="002855"/>
                        </a:solidFill>
                        <a:latin typeface="Gotham" charset="0"/>
                        <a:ea typeface="Gotham" charset="0"/>
                        <a:cs typeface="Gotham" charset="0"/>
                      </a:endParaRPr>
                    </a:p>
                  </a:txBody>
                  <a:tcPr>
                    <a:solidFill>
                      <a:schemeClr val="bg1"/>
                    </a:solidFill>
                  </a:tcPr>
                </a:tc>
                <a:extLst>
                  <a:ext uri="{0D108BD9-81ED-4DB2-BD59-A6C34878D82A}">
                    <a16:rowId xmlns:a16="http://schemas.microsoft.com/office/drawing/2014/main" xmlns="" val="10001"/>
                  </a:ext>
                </a:extLst>
              </a:tr>
              <a:tr h="179505">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2014</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12,731</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56.4%</a:t>
                      </a:r>
                      <a:endParaRPr lang="en-US" sz="2000" b="0" kern="1200" spc="150" dirty="0">
                        <a:solidFill>
                          <a:srgbClr val="002855"/>
                        </a:solidFill>
                        <a:latin typeface="Gotham" charset="0"/>
                        <a:ea typeface="Gotham" charset="0"/>
                        <a:cs typeface="Gotham" charset="0"/>
                      </a:endParaRPr>
                    </a:p>
                  </a:txBody>
                  <a:tcPr>
                    <a:solidFill>
                      <a:srgbClr val="E7E7E7"/>
                    </a:solidFill>
                  </a:tcPr>
                </a:tc>
                <a:extLst>
                  <a:ext uri="{0D108BD9-81ED-4DB2-BD59-A6C34878D82A}">
                    <a16:rowId xmlns:a16="http://schemas.microsoft.com/office/drawing/2014/main" xmlns="" val="10002"/>
                  </a:ext>
                </a:extLst>
              </a:tr>
              <a:tr h="231839">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2015</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12,929</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56.6%</a:t>
                      </a:r>
                      <a:endParaRPr lang="en-US" sz="2000" b="0" kern="1200" spc="150" dirty="0">
                        <a:solidFill>
                          <a:srgbClr val="002855"/>
                        </a:solidFill>
                        <a:latin typeface="Gotham" charset="0"/>
                        <a:ea typeface="Gotham" charset="0"/>
                        <a:cs typeface="Gotham" charset="0"/>
                      </a:endParaRPr>
                    </a:p>
                  </a:txBody>
                  <a:tcPr>
                    <a:solidFill>
                      <a:schemeClr val="bg1"/>
                    </a:solidFill>
                  </a:tcPr>
                </a:tc>
                <a:extLst>
                  <a:ext uri="{0D108BD9-81ED-4DB2-BD59-A6C34878D82A}">
                    <a16:rowId xmlns:a16="http://schemas.microsoft.com/office/drawing/2014/main" xmlns="" val="10003"/>
                  </a:ext>
                </a:extLst>
              </a:tr>
              <a:tr h="0">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2016</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13,169</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57.2%</a:t>
                      </a:r>
                      <a:endParaRPr lang="en-US" sz="2000" b="0" kern="1200" spc="150" dirty="0">
                        <a:solidFill>
                          <a:srgbClr val="002855"/>
                        </a:solidFill>
                        <a:latin typeface="Gotham" charset="0"/>
                        <a:ea typeface="Gotham" charset="0"/>
                        <a:cs typeface="Gotham" charset="0"/>
                      </a:endParaRPr>
                    </a:p>
                  </a:txBody>
                  <a:tcPr>
                    <a:solidFill>
                      <a:srgbClr val="E7E7E7"/>
                    </a:solidFill>
                  </a:tcPr>
                </a:tc>
                <a:extLst>
                  <a:ext uri="{0D108BD9-81ED-4DB2-BD59-A6C34878D82A}">
                    <a16:rowId xmlns:a16="http://schemas.microsoft.com/office/drawing/2014/main" xmlns="" val="10004"/>
                  </a:ext>
                </a:extLst>
              </a:tr>
              <a:tr h="168207">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2017</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12,870</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55.5%</a:t>
                      </a:r>
                      <a:endParaRPr lang="en-US" sz="2000" b="0" kern="1200" spc="150" dirty="0">
                        <a:solidFill>
                          <a:srgbClr val="002855"/>
                        </a:solidFill>
                        <a:latin typeface="Gotham" charset="0"/>
                        <a:ea typeface="Gotham" charset="0"/>
                        <a:cs typeface="Gotham" charset="0"/>
                      </a:endParaRPr>
                    </a:p>
                  </a:txBody>
                  <a:tcPr>
                    <a:solidFill>
                      <a:schemeClr val="bg1"/>
                    </a:solidFill>
                  </a:tcPr>
                </a:tc>
                <a:extLst>
                  <a:ext uri="{0D108BD9-81ED-4DB2-BD59-A6C34878D82A}">
                    <a16:rowId xmlns:a16="http://schemas.microsoft.com/office/drawing/2014/main" xmlns="" val="10005"/>
                  </a:ext>
                </a:extLst>
              </a:tr>
              <a:tr h="0">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2018</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12,380</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55%</a:t>
                      </a:r>
                      <a:endParaRPr lang="en-US" sz="2000" b="0" kern="1200" spc="150" dirty="0">
                        <a:solidFill>
                          <a:srgbClr val="002855"/>
                        </a:solidFill>
                        <a:latin typeface="Gotham" charset="0"/>
                        <a:ea typeface="Gotham" charset="0"/>
                        <a:cs typeface="Gotham" charset="0"/>
                      </a:endParaRPr>
                    </a:p>
                  </a:txBody>
                  <a:tcPr>
                    <a:solidFill>
                      <a:srgbClr val="E7E7E7"/>
                    </a:solidFill>
                  </a:tcPr>
                </a:tc>
                <a:extLst>
                  <a:ext uri="{0D108BD9-81ED-4DB2-BD59-A6C34878D82A}">
                    <a16:rowId xmlns:a16="http://schemas.microsoft.com/office/drawing/2014/main" xmlns="" val="10006"/>
                  </a:ext>
                </a:extLst>
              </a:tr>
              <a:tr h="229742">
                <a:tc>
                  <a:txBody>
                    <a:bodyPr/>
                    <a:lstStyle/>
                    <a:p>
                      <a:r>
                        <a:rPr lang="en-US" sz="2000" b="1" dirty="0" smtClean="0">
                          <a:solidFill>
                            <a:srgbClr val="1B3563"/>
                          </a:solidFill>
                          <a:latin typeface="Gotham"/>
                        </a:rPr>
                        <a:t>2019</a:t>
                      </a:r>
                      <a:endParaRPr lang="en-US" sz="2000" b="1" dirty="0">
                        <a:solidFill>
                          <a:srgbClr val="1B3563"/>
                        </a:solidFill>
                        <a:latin typeface="Gotham"/>
                      </a:endParaRPr>
                    </a:p>
                  </a:txBody>
                  <a:tcPr>
                    <a:noFill/>
                  </a:tcPr>
                </a:tc>
                <a:tc>
                  <a:txBody>
                    <a:bodyPr/>
                    <a:lstStyle/>
                    <a:p>
                      <a:r>
                        <a:rPr lang="en-US" sz="2000" b="1" dirty="0" smtClean="0">
                          <a:solidFill>
                            <a:srgbClr val="1B3563"/>
                          </a:solidFill>
                          <a:latin typeface="Gotham"/>
                        </a:rPr>
                        <a:t>13,976</a:t>
                      </a:r>
                      <a:endParaRPr lang="en-US" sz="2000" b="1" dirty="0">
                        <a:solidFill>
                          <a:srgbClr val="1B3563"/>
                        </a:solidFill>
                        <a:latin typeface="Gotham"/>
                      </a:endParaRPr>
                    </a:p>
                  </a:txBody>
                  <a:tcPr>
                    <a:noFill/>
                  </a:tcPr>
                </a:tc>
                <a:tc>
                  <a:txBody>
                    <a:bodyPr/>
                    <a:lstStyle/>
                    <a:p>
                      <a:r>
                        <a:rPr lang="en-US" sz="2000" b="1" dirty="0" smtClean="0">
                          <a:solidFill>
                            <a:srgbClr val="1B3563"/>
                          </a:solidFill>
                          <a:latin typeface="Gotham"/>
                        </a:rPr>
                        <a:t>60.6%</a:t>
                      </a:r>
                      <a:endParaRPr lang="en-US" sz="2000" b="1" dirty="0">
                        <a:solidFill>
                          <a:srgbClr val="1B3563"/>
                        </a:solidFill>
                        <a:latin typeface="Gotham"/>
                      </a:endParaRPr>
                    </a:p>
                  </a:txBody>
                  <a:tcPr>
                    <a:noFill/>
                  </a:tcPr>
                </a:tc>
                <a:extLst>
                  <a:ext uri="{0D108BD9-81ED-4DB2-BD59-A6C34878D82A}">
                    <a16:rowId xmlns:a16="http://schemas.microsoft.com/office/drawing/2014/main" xmlns="" val="10007"/>
                  </a:ext>
                </a:extLst>
              </a:tr>
            </a:tbl>
          </a:graphicData>
        </a:graphic>
      </p:graphicFrame>
      <p:sp>
        <p:nvSpPr>
          <p:cNvPr id="2" name="Title 1"/>
          <p:cNvSpPr>
            <a:spLocks noGrp="1"/>
          </p:cNvSpPr>
          <p:nvPr>
            <p:ph type="title"/>
          </p:nvPr>
        </p:nvSpPr>
        <p:spPr/>
        <p:txBody>
          <a:bodyPr/>
          <a:lstStyle/>
          <a:p>
            <a:r>
              <a:rPr lang="en-US" b="1" spc="150" dirty="0">
                <a:solidFill>
                  <a:srgbClr val="1B3563"/>
                </a:solidFill>
                <a:latin typeface="Gotham" charset="0"/>
                <a:ea typeface="Gotham" charset="0"/>
                <a:cs typeface="Gotham" charset="0"/>
              </a:rPr>
              <a:t>ASVAB CEP Numbers and Metrics</a:t>
            </a:r>
            <a:endParaRPr lang="en-US" dirty="0"/>
          </a:p>
        </p:txBody>
      </p:sp>
    </p:spTree>
    <p:extLst>
      <p:ext uri="{BB962C8B-B14F-4D97-AF65-F5344CB8AC3E}">
        <p14:creationId xmlns:p14="http://schemas.microsoft.com/office/powerpoint/2010/main" val="1372932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spc="150" dirty="0" smtClean="0">
                <a:solidFill>
                  <a:srgbClr val="1B3563"/>
                </a:solidFill>
                <a:latin typeface="Gotham" charset="0"/>
                <a:ea typeface="Gotham" charset="0"/>
                <a:cs typeface="Gotham" charset="0"/>
              </a:rPr>
              <a:t>Website Utilization: www.asvabprogram.com </a:t>
            </a:r>
            <a:r>
              <a:rPr lang="en-US" sz="2800" b="1" spc="150" dirty="0">
                <a:solidFill>
                  <a:srgbClr val="1B3563"/>
                </a:solidFill>
                <a:latin typeface="Gotham" charset="0"/>
                <a:ea typeface="Gotham" charset="0"/>
                <a:cs typeface="Gotham" charset="0"/>
              </a:rPr>
              <a:t/>
            </a:r>
            <a:br>
              <a:rPr lang="en-US" sz="2800" b="1" spc="150" dirty="0">
                <a:solidFill>
                  <a:srgbClr val="1B3563"/>
                </a:solidFill>
                <a:latin typeface="Gotham" charset="0"/>
                <a:ea typeface="Gotham" charset="0"/>
                <a:cs typeface="Gotham" charset="0"/>
              </a:rPr>
            </a:br>
            <a:r>
              <a:rPr lang="en-US" sz="2000" b="1" spc="150" dirty="0">
                <a:solidFill>
                  <a:srgbClr val="1B3563"/>
                </a:solidFill>
                <a:latin typeface="Gotham" charset="0"/>
                <a:ea typeface="Gotham" charset="0"/>
                <a:cs typeface="Gotham" charset="0"/>
              </a:rPr>
              <a:t>(July </a:t>
            </a:r>
            <a:r>
              <a:rPr lang="en-US" sz="2000" b="1" spc="150" dirty="0" smtClean="0">
                <a:solidFill>
                  <a:srgbClr val="1B3563"/>
                </a:solidFill>
                <a:latin typeface="Gotham" charset="0"/>
                <a:ea typeface="Gotham" charset="0"/>
                <a:cs typeface="Gotham" charset="0"/>
              </a:rPr>
              <a:t>1 – June 30)</a:t>
            </a:r>
            <a:endParaRPr lang="en-US" sz="2000" b="1" spc="150" dirty="0">
              <a:solidFill>
                <a:srgbClr val="1B3563"/>
              </a:solidFill>
              <a:latin typeface="Gotham" charset="0"/>
              <a:ea typeface="Gotham" charset="0"/>
              <a:cs typeface="Gotham" charset="0"/>
            </a:endParaRPr>
          </a:p>
        </p:txBody>
      </p:sp>
      <p:graphicFrame>
        <p:nvGraphicFramePr>
          <p:cNvPr id="13" name="Content Placeholder 5"/>
          <p:cNvGraphicFramePr>
            <a:graphicFrameLocks noGrp="1"/>
          </p:cNvGraphicFramePr>
          <p:nvPr>
            <p:ph idx="1"/>
            <p:extLst/>
          </p:nvPr>
        </p:nvGraphicFramePr>
        <p:xfrm>
          <a:off x="838200" y="1825625"/>
          <a:ext cx="10516040" cy="3029555"/>
        </p:xfrm>
        <a:graphic>
          <a:graphicData uri="http://schemas.openxmlformats.org/drawingml/2006/table">
            <a:tbl>
              <a:tblPr firstRow="1" bandRow="1">
                <a:tableStyleId>{7DF18680-E054-41AD-8BC1-D1AEF772440D}</a:tableStyleId>
              </a:tblPr>
              <a:tblGrid>
                <a:gridCol w="5179142"/>
                <a:gridCol w="2413069"/>
                <a:gridCol w="2923829"/>
              </a:tblGrid>
              <a:tr h="154649">
                <a:tc>
                  <a:txBody>
                    <a:bodyPr/>
                    <a:lstStyle/>
                    <a:p>
                      <a:pPr marL="0" algn="l" defTabSz="914400" rtl="0" eaLnBrk="1" fontAlgn="b" latinLnBrk="0" hangingPunct="1"/>
                      <a:endParaRPr lang="en-US" sz="1800" b="1" kern="1200" spc="150" dirty="0">
                        <a:solidFill>
                          <a:schemeClr val="bg1"/>
                        </a:solidFill>
                        <a:latin typeface="Gotham" charset="0"/>
                        <a:ea typeface="Gotham" charset="0"/>
                        <a:cs typeface="Gotham" charset="0"/>
                      </a:endParaRPr>
                    </a:p>
                  </a:txBody>
                  <a:tcPr marL="103309" marR="103309">
                    <a:solidFill>
                      <a:srgbClr val="002855"/>
                    </a:solidFill>
                  </a:tcPr>
                </a:tc>
                <a:tc>
                  <a:txBody>
                    <a:bodyPr/>
                    <a:lstStyle/>
                    <a:p>
                      <a:pPr marL="0" algn="l" defTabSz="914400" rtl="0" eaLnBrk="1" fontAlgn="b" latinLnBrk="0" hangingPunct="1"/>
                      <a:r>
                        <a:rPr lang="en-US" sz="1800" b="1" kern="1200" spc="150" dirty="0" smtClean="0">
                          <a:solidFill>
                            <a:schemeClr val="bg1"/>
                          </a:solidFill>
                          <a:latin typeface="Gotham" charset="0"/>
                          <a:ea typeface="Gotham" charset="0"/>
                          <a:cs typeface="Gotham" charset="0"/>
                        </a:rPr>
                        <a:t>17-18</a:t>
                      </a:r>
                      <a:endParaRPr lang="en-US" sz="1800" b="1" kern="1200" spc="150" dirty="0">
                        <a:solidFill>
                          <a:schemeClr val="bg1"/>
                        </a:solidFill>
                        <a:latin typeface="Gotham" charset="0"/>
                        <a:ea typeface="Gotham" charset="0"/>
                        <a:cs typeface="Gotham" charset="0"/>
                      </a:endParaRPr>
                    </a:p>
                  </a:txBody>
                  <a:tcPr marL="103309" marR="103309">
                    <a:solidFill>
                      <a:srgbClr val="002855"/>
                    </a:solidFill>
                  </a:tcPr>
                </a:tc>
                <a:tc>
                  <a:txBody>
                    <a:bodyPr/>
                    <a:lstStyle/>
                    <a:p>
                      <a:pPr marL="0" algn="l" defTabSz="914400" rtl="0" eaLnBrk="1" fontAlgn="b" latinLnBrk="0" hangingPunct="1"/>
                      <a:r>
                        <a:rPr lang="en-US" sz="1800" b="1" kern="1200" spc="150" dirty="0" smtClean="0">
                          <a:solidFill>
                            <a:schemeClr val="bg1"/>
                          </a:solidFill>
                          <a:latin typeface="Gotham" charset="0"/>
                          <a:ea typeface="Gotham" charset="0"/>
                          <a:cs typeface="Gotham" charset="0"/>
                        </a:rPr>
                        <a:t>18-19</a:t>
                      </a:r>
                      <a:endParaRPr lang="en-US" sz="1800" b="1" kern="1200" spc="150" dirty="0">
                        <a:solidFill>
                          <a:schemeClr val="bg1"/>
                        </a:solidFill>
                        <a:latin typeface="Gotham" charset="0"/>
                        <a:ea typeface="Gotham" charset="0"/>
                        <a:cs typeface="Gotham" charset="0"/>
                      </a:endParaRPr>
                    </a:p>
                  </a:txBody>
                  <a:tcPr marL="103309" marR="103309">
                    <a:solidFill>
                      <a:srgbClr val="002855"/>
                    </a:solidFill>
                  </a:tcPr>
                </a:tc>
              </a:tr>
              <a:tr h="370840">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Unique Visitors</a:t>
                      </a:r>
                      <a:endParaRPr lang="en-US" sz="1800" b="1" kern="1200" spc="150" dirty="0">
                        <a:solidFill>
                          <a:srgbClr val="1B3563"/>
                        </a:solidFill>
                        <a:latin typeface="Gotham" charset="0"/>
                        <a:ea typeface="Gotham" charset="0"/>
                        <a:cs typeface="Gotham" charset="0"/>
                      </a:endParaRPr>
                    </a:p>
                  </a:txBody>
                  <a:tcPr marL="103309" marR="103309">
                    <a:no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440,882</a:t>
                      </a:r>
                      <a:endParaRPr lang="en-US" sz="1800" b="1" kern="1200" spc="150" dirty="0">
                        <a:solidFill>
                          <a:srgbClr val="1B3563"/>
                        </a:solidFill>
                        <a:latin typeface="Gotham" charset="0"/>
                        <a:ea typeface="Gotham" charset="0"/>
                        <a:cs typeface="Gotham" charset="0"/>
                      </a:endParaRPr>
                    </a:p>
                  </a:txBody>
                  <a:tcPr marL="103309" marR="103309">
                    <a:no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582,162</a:t>
                      </a:r>
                      <a:endParaRPr lang="en-US" sz="1800" b="1" kern="1200" spc="150" dirty="0">
                        <a:solidFill>
                          <a:srgbClr val="1B3563"/>
                        </a:solidFill>
                        <a:latin typeface="Gotham" charset="0"/>
                        <a:ea typeface="Gotham" charset="0"/>
                        <a:cs typeface="Gotham" charset="0"/>
                      </a:endParaRPr>
                    </a:p>
                  </a:txBody>
                  <a:tcPr marL="103309" marR="103309">
                    <a:noFill/>
                  </a:tcPr>
                </a:tc>
              </a:tr>
              <a:tr h="370840">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Returning Visitors</a:t>
                      </a:r>
                      <a:endParaRPr lang="en-US" sz="1800" b="1" kern="1200" spc="150" dirty="0">
                        <a:solidFill>
                          <a:srgbClr val="1B3563"/>
                        </a:solidFill>
                        <a:latin typeface="Gotham" charset="0"/>
                        <a:ea typeface="Gotham" charset="0"/>
                        <a:cs typeface="Gotham" charset="0"/>
                      </a:endParaRPr>
                    </a:p>
                  </a:txBody>
                  <a:tcPr marL="103309" marR="103309">
                    <a:solidFill>
                      <a:srgbClr val="E7E7E7"/>
                    </a:solid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203,357</a:t>
                      </a:r>
                    </a:p>
                  </a:txBody>
                  <a:tcPr marL="103309" marR="103309">
                    <a:solidFill>
                      <a:srgbClr val="E7E7E7"/>
                    </a:solid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225,100</a:t>
                      </a:r>
                      <a:endParaRPr lang="en-US" sz="1800" b="1" kern="1200" spc="150" dirty="0">
                        <a:solidFill>
                          <a:srgbClr val="1B3563"/>
                        </a:solidFill>
                        <a:latin typeface="Gotham" charset="0"/>
                        <a:ea typeface="Gotham" charset="0"/>
                        <a:cs typeface="Gotham" charset="0"/>
                      </a:endParaRPr>
                    </a:p>
                  </a:txBody>
                  <a:tcPr marL="103309" marR="103309">
                    <a:solidFill>
                      <a:srgbClr val="E7E7E7"/>
                    </a:solidFill>
                  </a:tcPr>
                </a:tc>
              </a:tr>
              <a:tr h="370840">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Page Views</a:t>
                      </a:r>
                      <a:endParaRPr lang="en-US" sz="1800" b="1" kern="1200" spc="150" dirty="0">
                        <a:solidFill>
                          <a:srgbClr val="1B3563"/>
                        </a:solidFill>
                        <a:latin typeface="Gotham" charset="0"/>
                        <a:ea typeface="Gotham" charset="0"/>
                        <a:cs typeface="Gotham" charset="0"/>
                      </a:endParaRPr>
                    </a:p>
                  </a:txBody>
                  <a:tcPr marL="103309" marR="103309">
                    <a:no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6,747,160</a:t>
                      </a:r>
                      <a:endParaRPr lang="en-US" sz="1800" b="1" kern="1200" spc="150" dirty="0">
                        <a:solidFill>
                          <a:srgbClr val="1B3563"/>
                        </a:solidFill>
                        <a:latin typeface="Gotham" charset="0"/>
                        <a:ea typeface="Gotham" charset="0"/>
                        <a:cs typeface="Gotham" charset="0"/>
                      </a:endParaRPr>
                    </a:p>
                  </a:txBody>
                  <a:tcPr marL="103309" marR="103309">
                    <a:no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8,550,582</a:t>
                      </a:r>
                      <a:endParaRPr lang="en-US" sz="1800" b="1" kern="1200" spc="150" dirty="0">
                        <a:solidFill>
                          <a:srgbClr val="1B3563"/>
                        </a:solidFill>
                        <a:latin typeface="Gotham" charset="0"/>
                        <a:ea typeface="Gotham" charset="0"/>
                        <a:cs typeface="Gotham" charset="0"/>
                      </a:endParaRPr>
                    </a:p>
                  </a:txBody>
                  <a:tcPr marL="103309" marR="103309">
                    <a:noFill/>
                  </a:tcPr>
                </a:tc>
              </a:tr>
              <a:tr h="438755">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Bounce Rate</a:t>
                      </a:r>
                      <a:endParaRPr lang="en-US" sz="1800" b="1" kern="1200" spc="150" dirty="0">
                        <a:solidFill>
                          <a:srgbClr val="1B3563"/>
                        </a:solidFill>
                        <a:latin typeface="Gotham" charset="0"/>
                        <a:ea typeface="Gotham" charset="0"/>
                        <a:cs typeface="Gotham" charset="0"/>
                      </a:endParaRPr>
                    </a:p>
                  </a:txBody>
                  <a:tcPr marL="103309" marR="103309">
                    <a:solidFill>
                      <a:srgbClr val="E7E7E7"/>
                    </a:solid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31.41%</a:t>
                      </a:r>
                      <a:endParaRPr lang="en-US" sz="1800" b="1" kern="1200" spc="150" dirty="0">
                        <a:solidFill>
                          <a:srgbClr val="1B3563"/>
                        </a:solidFill>
                        <a:latin typeface="Gotham" charset="0"/>
                        <a:ea typeface="Gotham" charset="0"/>
                        <a:cs typeface="Gotham" charset="0"/>
                      </a:endParaRPr>
                    </a:p>
                  </a:txBody>
                  <a:tcPr marL="103309" marR="103309">
                    <a:solidFill>
                      <a:srgbClr val="E7E7E7"/>
                    </a:solid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28.18%</a:t>
                      </a:r>
                      <a:endParaRPr lang="en-US" sz="1800" b="1" kern="1200" spc="150" dirty="0">
                        <a:solidFill>
                          <a:srgbClr val="1B3563"/>
                        </a:solidFill>
                        <a:latin typeface="Gotham" charset="0"/>
                        <a:ea typeface="Gotham" charset="0"/>
                        <a:cs typeface="Gotham" charset="0"/>
                      </a:endParaRPr>
                    </a:p>
                  </a:txBody>
                  <a:tcPr marL="103309" marR="103309">
                    <a:solidFill>
                      <a:srgbClr val="E7E7E7"/>
                    </a:solidFill>
                  </a:tcPr>
                </a:tc>
              </a:tr>
              <a:tr h="370840">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Average Time Per Session</a:t>
                      </a:r>
                      <a:endParaRPr lang="en-US" sz="1800" b="1" kern="1200" spc="150" dirty="0">
                        <a:solidFill>
                          <a:srgbClr val="1B3563"/>
                        </a:solidFill>
                        <a:latin typeface="Gotham" charset="0"/>
                        <a:ea typeface="Gotham" charset="0"/>
                        <a:cs typeface="Gotham" charset="0"/>
                      </a:endParaRPr>
                    </a:p>
                  </a:txBody>
                  <a:tcPr marL="103309" marR="103309">
                    <a:no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12:55</a:t>
                      </a:r>
                      <a:endParaRPr lang="en-US" sz="1800" b="1" kern="1200" spc="150" dirty="0">
                        <a:solidFill>
                          <a:srgbClr val="1B3563"/>
                        </a:solidFill>
                        <a:latin typeface="Gotham" charset="0"/>
                        <a:ea typeface="Gotham" charset="0"/>
                        <a:cs typeface="Gotham" charset="0"/>
                      </a:endParaRPr>
                    </a:p>
                  </a:txBody>
                  <a:tcPr marL="103309" marR="103309">
                    <a:no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11:43</a:t>
                      </a:r>
                      <a:endParaRPr lang="en-US" sz="1800" b="1" kern="1200" spc="150" dirty="0">
                        <a:solidFill>
                          <a:srgbClr val="1B3563"/>
                        </a:solidFill>
                        <a:latin typeface="Gotham" charset="0"/>
                        <a:ea typeface="Gotham" charset="0"/>
                        <a:cs typeface="Gotham" charset="0"/>
                      </a:endParaRPr>
                    </a:p>
                  </a:txBody>
                  <a:tcPr marL="103309" marR="103309">
                    <a:noFill/>
                  </a:tcPr>
                </a:tc>
              </a:tr>
              <a:tr h="370840">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Number of Pages Per Session</a:t>
                      </a:r>
                      <a:endParaRPr lang="en-US" sz="1800" b="1" kern="1200" spc="150" dirty="0">
                        <a:solidFill>
                          <a:srgbClr val="1B3563"/>
                        </a:solidFill>
                        <a:latin typeface="Gotham" charset="0"/>
                        <a:ea typeface="Gotham" charset="0"/>
                        <a:cs typeface="Gotham" charset="0"/>
                      </a:endParaRPr>
                    </a:p>
                  </a:txBody>
                  <a:tcPr marL="103309" marR="103309">
                    <a:solidFill>
                      <a:srgbClr val="E7E7E7"/>
                    </a:solid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10.49</a:t>
                      </a:r>
                      <a:endParaRPr lang="en-US" sz="1800" b="1" kern="1200" spc="150" dirty="0">
                        <a:solidFill>
                          <a:srgbClr val="1B3563"/>
                        </a:solidFill>
                        <a:latin typeface="Gotham" charset="0"/>
                        <a:ea typeface="Gotham" charset="0"/>
                        <a:cs typeface="Gotham" charset="0"/>
                      </a:endParaRPr>
                    </a:p>
                  </a:txBody>
                  <a:tcPr marL="103309" marR="103309">
                    <a:solidFill>
                      <a:srgbClr val="E7E7E7"/>
                    </a:solid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10.10</a:t>
                      </a:r>
                      <a:endParaRPr lang="en-US" sz="1800" b="1" kern="1200" spc="150" dirty="0">
                        <a:solidFill>
                          <a:srgbClr val="1B3563"/>
                        </a:solidFill>
                        <a:latin typeface="Gotham" charset="0"/>
                        <a:ea typeface="Gotham" charset="0"/>
                        <a:cs typeface="Gotham" charset="0"/>
                      </a:endParaRPr>
                    </a:p>
                  </a:txBody>
                  <a:tcPr marL="103309" marR="103309">
                    <a:solidFill>
                      <a:srgbClr val="E7E7E7"/>
                    </a:solidFill>
                  </a:tcPr>
                </a:tc>
              </a:tr>
              <a:tr h="370840">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Tablet/Mobile Visitors</a:t>
                      </a:r>
                      <a:endParaRPr lang="en-US" sz="1800" b="1" kern="1200" spc="150" dirty="0">
                        <a:solidFill>
                          <a:srgbClr val="1B3563"/>
                        </a:solidFill>
                        <a:latin typeface="Gotham" charset="0"/>
                        <a:ea typeface="Gotham" charset="0"/>
                        <a:cs typeface="Gotham" charset="0"/>
                      </a:endParaRPr>
                    </a:p>
                  </a:txBody>
                  <a:tcPr marL="103309" marR="103309">
                    <a:no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212,870</a:t>
                      </a:r>
                      <a:endParaRPr lang="en-US" sz="1800" b="1" kern="1200" spc="150" dirty="0">
                        <a:solidFill>
                          <a:srgbClr val="1B3563"/>
                        </a:solidFill>
                        <a:latin typeface="Gotham" charset="0"/>
                        <a:ea typeface="Gotham" charset="0"/>
                        <a:cs typeface="Gotham" charset="0"/>
                      </a:endParaRPr>
                    </a:p>
                  </a:txBody>
                  <a:tcPr marL="103309" marR="103309">
                    <a:noFill/>
                  </a:tcPr>
                </a:tc>
                <a:tc>
                  <a:txBody>
                    <a:bodyPr/>
                    <a:lstStyle/>
                    <a:p>
                      <a:pPr marL="0" algn="l" defTabSz="914400" rtl="0" eaLnBrk="1" fontAlgn="b" latinLnBrk="0" hangingPunct="1"/>
                      <a:r>
                        <a:rPr lang="en-US" sz="1800" b="1" kern="1200" spc="150" dirty="0" smtClean="0">
                          <a:solidFill>
                            <a:srgbClr val="1B3563"/>
                          </a:solidFill>
                          <a:latin typeface="Gotham" charset="0"/>
                          <a:ea typeface="Gotham" charset="0"/>
                          <a:cs typeface="Gotham" charset="0"/>
                        </a:rPr>
                        <a:t>332,850</a:t>
                      </a:r>
                      <a:endParaRPr lang="en-US" sz="1800" b="1" kern="1200" spc="150" dirty="0">
                        <a:solidFill>
                          <a:srgbClr val="1B3563"/>
                        </a:solidFill>
                        <a:latin typeface="Gotham" charset="0"/>
                        <a:ea typeface="Gotham" charset="0"/>
                        <a:cs typeface="Gotham" charset="0"/>
                      </a:endParaRPr>
                    </a:p>
                  </a:txBody>
                  <a:tcPr marL="103309" marR="103309">
                    <a:noFill/>
                  </a:tcPr>
                </a:tc>
              </a:tr>
            </a:tbl>
          </a:graphicData>
        </a:graphic>
      </p:graphicFrame>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8923"/>
            <a:ext cx="12192000" cy="229077"/>
          </a:xfrm>
          <a:prstGeom prst="rect">
            <a:avLst/>
          </a:prstGeom>
        </p:spPr>
      </p:pic>
      <p:sp>
        <p:nvSpPr>
          <p:cNvPr id="2" name="Up Arrow 1"/>
          <p:cNvSpPr/>
          <p:nvPr/>
        </p:nvSpPr>
        <p:spPr>
          <a:xfrm>
            <a:off x="9744635" y="2241175"/>
            <a:ext cx="259976" cy="2958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9744635" y="2589797"/>
            <a:ext cx="259976" cy="2958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9744635" y="2980129"/>
            <a:ext cx="259976" cy="2958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9744635" y="4511457"/>
            <a:ext cx="259976" cy="2958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9744635" y="3379695"/>
            <a:ext cx="259976"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098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2511"/>
          </a:xfrm>
        </p:spPr>
        <p:txBody>
          <a:bodyPr>
            <a:normAutofit/>
          </a:bodyPr>
          <a:lstStyle/>
          <a:p>
            <a:pPr algn="ctr"/>
            <a:r>
              <a:rPr lang="en-US" sz="4000" dirty="0" smtClean="0"/>
              <a:t>Expert Panel Recommendations and Progress</a:t>
            </a:r>
            <a:endParaRPr lang="en-US" sz="4000" dirty="0"/>
          </a:p>
        </p:txBody>
      </p:sp>
    </p:spTree>
    <p:extLst>
      <p:ext uri="{BB962C8B-B14F-4D97-AF65-F5344CB8AC3E}">
        <p14:creationId xmlns:p14="http://schemas.microsoft.com/office/powerpoint/2010/main" val="1326586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spc="150" dirty="0">
                <a:latin typeface="Gotham" charset="0"/>
                <a:ea typeface="Gotham" charset="0"/>
                <a:cs typeface="Gotham" charset="0"/>
              </a:rPr>
              <a:t>Access Code </a:t>
            </a:r>
            <a:r>
              <a:rPr lang="en-US" sz="2800" b="1" spc="150" dirty="0" smtClean="0">
                <a:latin typeface="Gotham" charset="0"/>
                <a:ea typeface="Gotham" charset="0"/>
                <a:cs typeface="Gotham" charset="0"/>
              </a:rPr>
              <a:t>Utilization</a:t>
            </a:r>
            <a:br>
              <a:rPr lang="en-US" sz="2800" b="1" spc="150" dirty="0" smtClean="0">
                <a:latin typeface="Gotham" charset="0"/>
                <a:ea typeface="Gotham" charset="0"/>
                <a:cs typeface="Gotham" charset="0"/>
              </a:rPr>
            </a:br>
            <a:r>
              <a:rPr lang="en-US" sz="2000" b="1" spc="150" dirty="0">
                <a:latin typeface="Gotham" charset="0"/>
                <a:ea typeface="Gotham" charset="0"/>
                <a:cs typeface="Gotham" charset="0"/>
              </a:rPr>
              <a:t>(July </a:t>
            </a:r>
            <a:r>
              <a:rPr lang="en-US" sz="2000" b="1" spc="150" dirty="0" smtClean="0">
                <a:latin typeface="Gotham" charset="0"/>
                <a:ea typeface="Gotham" charset="0"/>
                <a:cs typeface="Gotham" charset="0"/>
              </a:rPr>
              <a:t>1, 2018 – June 30, 2019)</a:t>
            </a:r>
            <a:endParaRPr lang="en-US" sz="2000" b="1" spc="150" dirty="0">
              <a:latin typeface="Gotham" charset="0"/>
              <a:ea typeface="Gotham" charset="0"/>
              <a:cs typeface="Gotham" charset="0"/>
            </a:endParaRPr>
          </a:p>
        </p:txBody>
      </p:sp>
      <p:graphicFrame>
        <p:nvGraphicFramePr>
          <p:cNvPr id="13" name="Content Placeholder 5"/>
          <p:cNvGraphicFramePr>
            <a:graphicFrameLocks noGrp="1"/>
          </p:cNvGraphicFramePr>
          <p:nvPr>
            <p:ph idx="1"/>
            <p:extLst>
              <p:ext uri="{D42A27DB-BD31-4B8C-83A1-F6EECF244321}">
                <p14:modId xmlns:p14="http://schemas.microsoft.com/office/powerpoint/2010/main" val="23231960"/>
              </p:ext>
            </p:extLst>
          </p:nvPr>
        </p:nvGraphicFramePr>
        <p:xfrm>
          <a:off x="838200" y="1825625"/>
          <a:ext cx="10515735" cy="2344563"/>
        </p:xfrm>
        <a:graphic>
          <a:graphicData uri="http://schemas.openxmlformats.org/drawingml/2006/table">
            <a:tbl>
              <a:tblPr firstRow="1" bandRow="1">
                <a:tableStyleId>{7DF18680-E054-41AD-8BC1-D1AEF772440D}</a:tableStyleId>
              </a:tblPr>
              <a:tblGrid>
                <a:gridCol w="4778099"/>
                <a:gridCol w="2810071"/>
                <a:gridCol w="2927565"/>
              </a:tblGrid>
              <a:tr h="154649">
                <a:tc>
                  <a:txBody>
                    <a:bodyPr/>
                    <a:lstStyle/>
                    <a:p>
                      <a:r>
                        <a:rPr lang="en-US" sz="2400" dirty="0" smtClean="0"/>
                        <a:t>Code</a:t>
                      </a:r>
                      <a:r>
                        <a:rPr lang="en-US" sz="2400" baseline="0" dirty="0" smtClean="0"/>
                        <a:t> Type</a:t>
                      </a:r>
                      <a:endParaRPr lang="en-US" sz="2400" dirty="0"/>
                    </a:p>
                  </a:txBody>
                  <a:tcPr marL="103787" marR="10378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855"/>
                    </a:solidFill>
                  </a:tcPr>
                </a:tc>
                <a:tc>
                  <a:txBody>
                    <a:bodyPr/>
                    <a:lstStyle/>
                    <a:p>
                      <a:r>
                        <a:rPr lang="en-US" sz="2400" dirty="0" smtClean="0"/>
                        <a:t>Visitors</a:t>
                      </a:r>
                      <a:endParaRPr lang="en-US" sz="2400" dirty="0"/>
                    </a:p>
                  </a:txBody>
                  <a:tcPr marL="103787" marR="103787">
                    <a:lnT w="12700" cap="flat" cmpd="sng" algn="ctr">
                      <a:solidFill>
                        <a:schemeClr val="tx1"/>
                      </a:solidFill>
                      <a:prstDash val="solid"/>
                      <a:round/>
                      <a:headEnd type="none" w="med" len="med"/>
                      <a:tailEnd type="none" w="med" len="med"/>
                    </a:lnT>
                    <a:solidFill>
                      <a:srgbClr val="002855"/>
                    </a:solidFill>
                  </a:tcPr>
                </a:tc>
                <a:tc>
                  <a:txBody>
                    <a:bodyPr/>
                    <a:lstStyle/>
                    <a:p>
                      <a:r>
                        <a:rPr lang="en-US" sz="2400" dirty="0" smtClean="0"/>
                        <a:t>Repeat Visitors</a:t>
                      </a:r>
                      <a:endParaRPr lang="en-US" sz="2400" dirty="0"/>
                    </a:p>
                  </a:txBody>
                  <a:tcPr marL="103787" marR="10378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855"/>
                    </a:solidFill>
                  </a:tcPr>
                </a:tc>
              </a:tr>
              <a:tr h="370840">
                <a:tc>
                  <a:txBody>
                    <a:bodyPr/>
                    <a:lstStyle/>
                    <a:p>
                      <a:r>
                        <a:rPr lang="en-US" sz="1800" b="1" kern="1200" spc="150" dirty="0" smtClean="0">
                          <a:solidFill>
                            <a:srgbClr val="1B3563"/>
                          </a:solidFill>
                          <a:latin typeface="Gotham" charset="0"/>
                          <a:ea typeface="Gotham" charset="0"/>
                          <a:cs typeface="Gotham" charset="0"/>
                        </a:rPr>
                        <a:t>Marketing</a:t>
                      </a:r>
                      <a:endParaRPr lang="en-US" sz="1800" b="1" kern="1200" spc="150" dirty="0">
                        <a:solidFill>
                          <a:srgbClr val="1B3563"/>
                        </a:solidFill>
                        <a:latin typeface="Gotham" charset="0"/>
                        <a:ea typeface="Gotham" charset="0"/>
                        <a:cs typeface="Gotham" charset="0"/>
                      </a:endParaRPr>
                    </a:p>
                  </a:txBody>
                  <a:tcPr marL="103787" marR="103787">
                    <a:lnL w="12700" cap="flat" cmpd="sng" algn="ctr">
                      <a:solidFill>
                        <a:schemeClr val="tx1"/>
                      </a:solidFill>
                      <a:prstDash val="solid"/>
                      <a:round/>
                      <a:headEnd type="none" w="med" len="med"/>
                      <a:tailEnd type="none" w="med" len="med"/>
                    </a:lnL>
                    <a:noFill/>
                  </a:tcPr>
                </a:tc>
                <a:tc>
                  <a:txBody>
                    <a:bodyPr/>
                    <a:lstStyle/>
                    <a:p>
                      <a:pPr marL="0" algn="l" defTabSz="914400" rtl="0" eaLnBrk="1" latinLnBrk="0" hangingPunct="1"/>
                      <a:r>
                        <a:rPr lang="en-US" sz="1800" b="0" kern="1200" spc="150" dirty="0" smtClean="0">
                          <a:solidFill>
                            <a:srgbClr val="1B3563"/>
                          </a:solidFill>
                          <a:latin typeface="Gotham" charset="0"/>
                          <a:ea typeface="Gotham" charset="0"/>
                          <a:cs typeface="Gotham" charset="0"/>
                        </a:rPr>
                        <a:t>2,068</a:t>
                      </a:r>
                      <a:endParaRPr lang="en-US" sz="1800" b="0" kern="1200" spc="150" dirty="0">
                        <a:solidFill>
                          <a:srgbClr val="1B3563"/>
                        </a:solidFill>
                        <a:latin typeface="Gotham" charset="0"/>
                        <a:ea typeface="Gotham" charset="0"/>
                        <a:cs typeface="Gotham" charset="0"/>
                      </a:endParaRPr>
                    </a:p>
                  </a:txBody>
                  <a:tcPr marL="103787" marR="103787">
                    <a:noFill/>
                  </a:tcPr>
                </a:tc>
                <a:tc>
                  <a:txBody>
                    <a:bodyPr/>
                    <a:lstStyle/>
                    <a:p>
                      <a:pPr marL="0" algn="l" defTabSz="914400" rtl="0" eaLnBrk="1" latinLnBrk="0" hangingPunct="1"/>
                      <a:r>
                        <a:rPr lang="en-US" sz="1800" b="0" kern="1200" spc="150" dirty="0" smtClean="0">
                          <a:solidFill>
                            <a:srgbClr val="1B3563"/>
                          </a:solidFill>
                          <a:latin typeface="Gotham" charset="0"/>
                          <a:ea typeface="Gotham" charset="0"/>
                          <a:cs typeface="Gotham" charset="0"/>
                        </a:rPr>
                        <a:t>925</a:t>
                      </a:r>
                      <a:endParaRPr lang="en-US" sz="1800" b="0" kern="1200" spc="150" dirty="0">
                        <a:solidFill>
                          <a:srgbClr val="1B3563"/>
                        </a:solidFill>
                        <a:latin typeface="Gotham" charset="0"/>
                        <a:ea typeface="Gotham" charset="0"/>
                        <a:cs typeface="Gotham" charset="0"/>
                      </a:endParaRPr>
                    </a:p>
                  </a:txBody>
                  <a:tcPr marL="103787" marR="103787">
                    <a:lnR w="12700" cap="flat" cmpd="sng" algn="ctr">
                      <a:solidFill>
                        <a:schemeClr val="tx1"/>
                      </a:solidFill>
                      <a:prstDash val="solid"/>
                      <a:round/>
                      <a:headEnd type="none" w="med" len="med"/>
                      <a:tailEnd type="none" w="med" len="med"/>
                    </a:lnR>
                    <a:noFill/>
                  </a:tcPr>
                </a:tc>
              </a:tr>
              <a:tr h="370840">
                <a:tc>
                  <a:txBody>
                    <a:bodyPr/>
                    <a:lstStyle/>
                    <a:p>
                      <a:r>
                        <a:rPr lang="en-US" sz="1800" b="1" kern="1200" spc="150" dirty="0" smtClean="0">
                          <a:solidFill>
                            <a:srgbClr val="1B3563"/>
                          </a:solidFill>
                          <a:latin typeface="Gotham" charset="0"/>
                          <a:ea typeface="Gotham" charset="0"/>
                          <a:cs typeface="Gotham" charset="0"/>
                        </a:rPr>
                        <a:t>Counselor</a:t>
                      </a:r>
                      <a:endParaRPr lang="en-US" sz="1800" b="1" kern="1200" spc="150" dirty="0">
                        <a:solidFill>
                          <a:srgbClr val="1B3563"/>
                        </a:solidFill>
                        <a:latin typeface="Gotham" charset="0"/>
                        <a:ea typeface="Gotham" charset="0"/>
                        <a:cs typeface="Gotham" charset="0"/>
                      </a:endParaRPr>
                    </a:p>
                  </a:txBody>
                  <a:tcPr marL="103787" marR="103787">
                    <a:lnL w="12700" cap="flat" cmpd="sng" algn="ctr">
                      <a:solidFill>
                        <a:schemeClr val="tx1"/>
                      </a:solidFill>
                      <a:prstDash val="solid"/>
                      <a:round/>
                      <a:headEnd type="none" w="med" len="med"/>
                      <a:tailEnd type="none" w="med" len="med"/>
                    </a:lnL>
                    <a:solidFill>
                      <a:srgbClr val="E7E7E7"/>
                    </a:solidFill>
                  </a:tcPr>
                </a:tc>
                <a:tc>
                  <a:txBody>
                    <a:bodyPr/>
                    <a:lstStyle/>
                    <a:p>
                      <a:pPr marL="0" algn="l" defTabSz="914400" rtl="0" eaLnBrk="1" latinLnBrk="0" hangingPunct="1"/>
                      <a:r>
                        <a:rPr lang="en-US" sz="1800" b="0" kern="1200" spc="150" dirty="0" smtClean="0">
                          <a:solidFill>
                            <a:srgbClr val="1B3563"/>
                          </a:solidFill>
                          <a:latin typeface="Gotham" charset="0"/>
                          <a:ea typeface="Gotham" charset="0"/>
                          <a:cs typeface="Gotham" charset="0"/>
                        </a:rPr>
                        <a:t>2,022</a:t>
                      </a:r>
                      <a:endParaRPr lang="en-US" sz="1800" b="0" kern="1200" spc="150" dirty="0">
                        <a:solidFill>
                          <a:srgbClr val="1B3563"/>
                        </a:solidFill>
                        <a:latin typeface="Gotham" charset="0"/>
                        <a:ea typeface="Gotham" charset="0"/>
                        <a:cs typeface="Gotham" charset="0"/>
                      </a:endParaRPr>
                    </a:p>
                  </a:txBody>
                  <a:tcPr marL="103787" marR="103787">
                    <a:solidFill>
                      <a:srgbClr val="E7E7E7"/>
                    </a:solidFill>
                  </a:tcPr>
                </a:tc>
                <a:tc>
                  <a:txBody>
                    <a:bodyPr/>
                    <a:lstStyle/>
                    <a:p>
                      <a:pPr marL="0" algn="l" defTabSz="914400" rtl="0" eaLnBrk="1" latinLnBrk="0" hangingPunct="1"/>
                      <a:r>
                        <a:rPr lang="en-US" sz="1800" b="0" kern="1200" spc="150" dirty="0" smtClean="0">
                          <a:solidFill>
                            <a:srgbClr val="1B3563"/>
                          </a:solidFill>
                          <a:latin typeface="Gotham" charset="0"/>
                          <a:ea typeface="Gotham" charset="0"/>
                          <a:cs typeface="Gotham" charset="0"/>
                        </a:rPr>
                        <a:t>1,014</a:t>
                      </a:r>
                      <a:endParaRPr lang="en-US" sz="1800" b="0" kern="1200" spc="150" dirty="0">
                        <a:solidFill>
                          <a:srgbClr val="1B3563"/>
                        </a:solidFill>
                        <a:latin typeface="Gotham" charset="0"/>
                        <a:ea typeface="Gotham" charset="0"/>
                        <a:cs typeface="Gotham" charset="0"/>
                      </a:endParaRPr>
                    </a:p>
                  </a:txBody>
                  <a:tcPr marL="103787" marR="103787">
                    <a:lnR w="12700" cap="flat" cmpd="sng" algn="ctr">
                      <a:solidFill>
                        <a:schemeClr val="tx1"/>
                      </a:solidFill>
                      <a:prstDash val="solid"/>
                      <a:round/>
                      <a:headEnd type="none" w="med" len="med"/>
                      <a:tailEnd type="none" w="med" len="med"/>
                    </a:lnR>
                    <a:solidFill>
                      <a:srgbClr val="E7E7E7"/>
                    </a:solidFill>
                  </a:tcPr>
                </a:tc>
              </a:tr>
              <a:tr h="370840">
                <a:tc>
                  <a:txBody>
                    <a:bodyPr/>
                    <a:lstStyle/>
                    <a:p>
                      <a:r>
                        <a:rPr lang="en-US" sz="1800" b="1" kern="1200" spc="150" dirty="0" smtClean="0">
                          <a:solidFill>
                            <a:srgbClr val="1B3563"/>
                          </a:solidFill>
                          <a:latin typeface="Gotham" charset="0"/>
                          <a:ea typeface="Gotham" charset="0"/>
                          <a:cs typeface="Gotham" charset="0"/>
                        </a:rPr>
                        <a:t>Student</a:t>
                      </a:r>
                      <a:endParaRPr lang="en-US" sz="1800" b="1" kern="1200" spc="150" dirty="0">
                        <a:solidFill>
                          <a:srgbClr val="1B3563"/>
                        </a:solidFill>
                        <a:latin typeface="Gotham" charset="0"/>
                        <a:ea typeface="Gotham" charset="0"/>
                        <a:cs typeface="Gotham" charset="0"/>
                      </a:endParaRPr>
                    </a:p>
                  </a:txBody>
                  <a:tcPr marL="103787" marR="103787">
                    <a:lnL w="12700" cap="flat" cmpd="sng" algn="ctr">
                      <a:solidFill>
                        <a:schemeClr val="tx1"/>
                      </a:solidFill>
                      <a:prstDash val="solid"/>
                      <a:round/>
                      <a:headEnd type="none" w="med" len="med"/>
                      <a:tailEnd type="none" w="med" len="med"/>
                    </a:lnL>
                    <a:noFill/>
                  </a:tcPr>
                </a:tc>
                <a:tc>
                  <a:txBody>
                    <a:bodyPr/>
                    <a:lstStyle/>
                    <a:p>
                      <a:pPr marL="0" algn="l" defTabSz="914400" rtl="0" eaLnBrk="1" latinLnBrk="0" hangingPunct="1"/>
                      <a:r>
                        <a:rPr lang="en-US" sz="1800" b="0" kern="1200" spc="150" dirty="0" smtClean="0">
                          <a:solidFill>
                            <a:srgbClr val="1B3563"/>
                          </a:solidFill>
                          <a:latin typeface="Gotham" charset="0"/>
                          <a:ea typeface="Gotham" charset="0"/>
                          <a:cs typeface="Gotham" charset="0"/>
                        </a:rPr>
                        <a:t>246,895</a:t>
                      </a:r>
                      <a:endParaRPr lang="en-US" sz="1800" b="0" kern="1200" spc="150" dirty="0">
                        <a:solidFill>
                          <a:srgbClr val="1B3563"/>
                        </a:solidFill>
                        <a:latin typeface="Gotham" charset="0"/>
                        <a:ea typeface="Gotham" charset="0"/>
                        <a:cs typeface="Gotham" charset="0"/>
                      </a:endParaRPr>
                    </a:p>
                  </a:txBody>
                  <a:tcPr marL="103787" marR="103787">
                    <a:solidFill>
                      <a:srgbClr val="FFFF00"/>
                    </a:solidFill>
                  </a:tcPr>
                </a:tc>
                <a:tc>
                  <a:txBody>
                    <a:bodyPr/>
                    <a:lstStyle/>
                    <a:p>
                      <a:pPr marL="0" algn="l" defTabSz="914400" rtl="0" eaLnBrk="1" latinLnBrk="0" hangingPunct="1"/>
                      <a:r>
                        <a:rPr lang="en-US" sz="1800" b="0" kern="1200" spc="150" dirty="0" smtClean="0">
                          <a:solidFill>
                            <a:srgbClr val="1B3563"/>
                          </a:solidFill>
                          <a:latin typeface="Gotham" charset="0"/>
                          <a:ea typeface="Gotham" charset="0"/>
                          <a:cs typeface="Gotham" charset="0"/>
                        </a:rPr>
                        <a:t>99,452</a:t>
                      </a:r>
                      <a:endParaRPr lang="en-US" sz="1800" b="0" kern="1200" spc="150" dirty="0">
                        <a:solidFill>
                          <a:srgbClr val="1B3563"/>
                        </a:solidFill>
                        <a:latin typeface="Gotham" charset="0"/>
                        <a:ea typeface="Gotham" charset="0"/>
                        <a:cs typeface="Gotham" charset="0"/>
                      </a:endParaRPr>
                    </a:p>
                  </a:txBody>
                  <a:tcPr marL="103787" marR="103787">
                    <a:lnR w="12700" cap="flat" cmpd="sng" algn="ctr">
                      <a:solidFill>
                        <a:schemeClr val="tx1"/>
                      </a:solidFill>
                      <a:prstDash val="solid"/>
                      <a:round/>
                      <a:headEnd type="none" w="med" len="med"/>
                      <a:tailEnd type="none" w="med" len="med"/>
                    </a:lnR>
                    <a:noFill/>
                  </a:tcPr>
                </a:tc>
              </a:tr>
              <a:tr h="404003">
                <a:tc>
                  <a:txBody>
                    <a:bodyPr/>
                    <a:lstStyle/>
                    <a:p>
                      <a:r>
                        <a:rPr lang="en-US" sz="1800" b="1" kern="1200" spc="150" dirty="0" smtClean="0">
                          <a:solidFill>
                            <a:srgbClr val="1B3563"/>
                          </a:solidFill>
                          <a:latin typeface="Gotham" charset="0"/>
                          <a:ea typeface="Gotham" charset="0"/>
                          <a:cs typeface="Gotham" charset="0"/>
                        </a:rPr>
                        <a:t>Reserve</a:t>
                      </a:r>
                      <a:endParaRPr lang="en-US" sz="1800" b="1" kern="1200" spc="150" dirty="0">
                        <a:solidFill>
                          <a:srgbClr val="1B3563"/>
                        </a:solidFill>
                        <a:latin typeface="Gotham" charset="0"/>
                        <a:ea typeface="Gotham" charset="0"/>
                        <a:cs typeface="Gotham" charset="0"/>
                      </a:endParaRPr>
                    </a:p>
                  </a:txBody>
                  <a:tcPr marL="103787" marR="103787">
                    <a:lnL w="12700" cap="flat" cmpd="sng" algn="ctr">
                      <a:solidFill>
                        <a:schemeClr val="tx1"/>
                      </a:solidFill>
                      <a:prstDash val="solid"/>
                      <a:round/>
                      <a:headEnd type="none" w="med" len="med"/>
                      <a:tailEnd type="none" w="med" len="med"/>
                    </a:lnL>
                    <a:solidFill>
                      <a:srgbClr val="E7E7E7"/>
                    </a:solidFill>
                  </a:tcPr>
                </a:tc>
                <a:tc>
                  <a:txBody>
                    <a:bodyPr/>
                    <a:lstStyle/>
                    <a:p>
                      <a:pPr marL="0" algn="l" defTabSz="914400" rtl="0" eaLnBrk="1" latinLnBrk="0" hangingPunct="1"/>
                      <a:r>
                        <a:rPr lang="en-US" sz="1800" b="0" kern="1200" spc="150" dirty="0" smtClean="0">
                          <a:solidFill>
                            <a:srgbClr val="1B3563"/>
                          </a:solidFill>
                          <a:latin typeface="Gotham" charset="0"/>
                          <a:ea typeface="Gotham" charset="0"/>
                          <a:cs typeface="Gotham" charset="0"/>
                        </a:rPr>
                        <a:t>719</a:t>
                      </a:r>
                      <a:endParaRPr lang="en-US" sz="1800" b="0" kern="1200" spc="150" dirty="0">
                        <a:solidFill>
                          <a:srgbClr val="1B3563"/>
                        </a:solidFill>
                        <a:latin typeface="Gotham" charset="0"/>
                        <a:ea typeface="Gotham" charset="0"/>
                        <a:cs typeface="Gotham" charset="0"/>
                      </a:endParaRPr>
                    </a:p>
                  </a:txBody>
                  <a:tcPr marL="103787" marR="103787">
                    <a:solidFill>
                      <a:srgbClr val="FFFF00"/>
                    </a:solidFill>
                  </a:tcPr>
                </a:tc>
                <a:tc>
                  <a:txBody>
                    <a:bodyPr/>
                    <a:lstStyle/>
                    <a:p>
                      <a:pPr marL="0" algn="l" defTabSz="914400" rtl="0" eaLnBrk="1" latinLnBrk="0" hangingPunct="1"/>
                      <a:r>
                        <a:rPr lang="en-US" sz="1800" b="0" kern="1200" spc="150" dirty="0" smtClean="0">
                          <a:solidFill>
                            <a:srgbClr val="1B3563"/>
                          </a:solidFill>
                          <a:latin typeface="Gotham" charset="0"/>
                          <a:ea typeface="Gotham" charset="0"/>
                          <a:cs typeface="Gotham" charset="0"/>
                        </a:rPr>
                        <a:t>340</a:t>
                      </a:r>
                      <a:endParaRPr lang="en-US" sz="1800" b="0" kern="1200" spc="150" dirty="0">
                        <a:solidFill>
                          <a:srgbClr val="1B3563"/>
                        </a:solidFill>
                        <a:latin typeface="Gotham" charset="0"/>
                        <a:ea typeface="Gotham" charset="0"/>
                        <a:cs typeface="Gotham" charset="0"/>
                      </a:endParaRPr>
                    </a:p>
                  </a:txBody>
                  <a:tcPr marL="103787" marR="103787">
                    <a:lnR w="12700" cap="flat" cmpd="sng" algn="ctr">
                      <a:solidFill>
                        <a:schemeClr val="tx1"/>
                      </a:solidFill>
                      <a:prstDash val="solid"/>
                      <a:round/>
                      <a:headEnd type="none" w="med" len="med"/>
                      <a:tailEnd type="none" w="med" len="med"/>
                    </a:lnR>
                    <a:solidFill>
                      <a:srgbClr val="E7E7E7"/>
                    </a:solidFill>
                  </a:tcPr>
                </a:tc>
              </a:tr>
              <a:tr h="370840">
                <a:tc>
                  <a:txBody>
                    <a:bodyPr/>
                    <a:lstStyle/>
                    <a:p>
                      <a:r>
                        <a:rPr lang="en-US" sz="1800" b="1" kern="1200" spc="150" dirty="0" smtClean="0">
                          <a:solidFill>
                            <a:srgbClr val="1B3563"/>
                          </a:solidFill>
                          <a:latin typeface="Gotham" charset="0"/>
                          <a:ea typeface="Gotham" charset="0"/>
                          <a:cs typeface="Gotham" charset="0"/>
                        </a:rPr>
                        <a:t>Total Number of Logins</a:t>
                      </a:r>
                      <a:endParaRPr lang="en-US" sz="1800" b="1" kern="1200" spc="150" dirty="0">
                        <a:solidFill>
                          <a:srgbClr val="1B3563"/>
                        </a:solidFill>
                        <a:latin typeface="Gotham" charset="0"/>
                        <a:ea typeface="Gotham" charset="0"/>
                        <a:cs typeface="Gotham" charset="0"/>
                      </a:endParaRPr>
                    </a:p>
                  </a:txBody>
                  <a:tcPr marL="103787" marR="10378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spc="150" dirty="0" smtClean="0">
                          <a:solidFill>
                            <a:srgbClr val="1B3563"/>
                          </a:solidFill>
                          <a:latin typeface="Gotham" charset="0"/>
                          <a:ea typeface="Gotham" charset="0"/>
                          <a:cs typeface="Gotham" charset="0"/>
                        </a:rPr>
                        <a:t>251,704</a:t>
                      </a:r>
                    </a:p>
                  </a:txBody>
                  <a:tcPr marL="103787" marR="103787">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spc="150" dirty="0" smtClean="0">
                          <a:solidFill>
                            <a:srgbClr val="1B3563"/>
                          </a:solidFill>
                          <a:latin typeface="Gotham" charset="0"/>
                          <a:ea typeface="Gotham" charset="0"/>
                          <a:cs typeface="Gotham" charset="0"/>
                        </a:rPr>
                        <a:t>101,731</a:t>
                      </a:r>
                    </a:p>
                  </a:txBody>
                  <a:tcPr marL="103787" marR="10378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838200" y="4465674"/>
            <a:ext cx="10515600" cy="923330"/>
          </a:xfrm>
          <a:prstGeom prst="rect">
            <a:avLst/>
          </a:prstGeom>
          <a:noFill/>
        </p:spPr>
        <p:txBody>
          <a:bodyPr wrap="square" rtlCol="0">
            <a:spAutoFit/>
          </a:bodyPr>
          <a:lstStyle/>
          <a:p>
            <a:r>
              <a:rPr lang="en-US" dirty="0" smtClean="0"/>
              <a:t>The number of student access codes  used indicates a heavy reliance on the paper based booklets, schools not requesting a post test interpretation, resource limitations for a second visit, or a failure to educate the schools about the PTI option</a:t>
            </a:r>
            <a:r>
              <a:rPr lang="en-US" dirty="0" smtClean="0"/>
              <a:t>.  </a:t>
            </a:r>
            <a:endParaRPr lang="en-US" dirty="0"/>
          </a:p>
        </p:txBody>
      </p:sp>
    </p:spTree>
    <p:extLst>
      <p:ext uri="{BB962C8B-B14F-4D97-AF65-F5344CB8AC3E}">
        <p14:creationId xmlns:p14="http://schemas.microsoft.com/office/powerpoint/2010/main" val="970092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a:t>PTI Proficiency </a:t>
            </a:r>
            <a:r>
              <a:rPr lang="en-US" b="1" dirty="0" smtClean="0"/>
              <a:t>Requirements</a:t>
            </a:r>
            <a:endParaRPr lang="en-US" dirty="0"/>
          </a:p>
        </p:txBody>
      </p:sp>
      <p:sp>
        <p:nvSpPr>
          <p:cNvPr id="3" name="Content Placeholder 2"/>
          <p:cNvSpPr>
            <a:spLocks noGrp="1"/>
          </p:cNvSpPr>
          <p:nvPr>
            <p:ph idx="1"/>
          </p:nvPr>
        </p:nvSpPr>
        <p:spPr>
          <a:xfrm>
            <a:off x="838199" y="1825625"/>
            <a:ext cx="4603955" cy="4351338"/>
          </a:xfrm>
        </p:spPr>
        <p:txBody>
          <a:bodyPr/>
          <a:lstStyle/>
          <a:p>
            <a:pPr marL="342900" indent="-342900">
              <a:buFont typeface="+mj-lt"/>
              <a:buAutoNum type="arabicPeriod"/>
            </a:pPr>
            <a:r>
              <a:rPr lang="en-US" b="1" dirty="0"/>
              <a:t>Be Nominated to </a:t>
            </a:r>
            <a:r>
              <a:rPr lang="en-US" b="1" dirty="0" smtClean="0"/>
              <a:t>become </a:t>
            </a:r>
            <a:r>
              <a:rPr lang="en-US" b="1" dirty="0"/>
              <a:t>p</a:t>
            </a:r>
            <a:r>
              <a:rPr lang="en-US" b="1" dirty="0" smtClean="0"/>
              <a:t>roficient </a:t>
            </a:r>
            <a:endParaRPr lang="en-US" b="1" dirty="0"/>
          </a:p>
          <a:p>
            <a:pPr marL="342900" indent="-342900">
              <a:buFont typeface="+mj-lt"/>
              <a:buAutoNum type="arabicPeriod"/>
            </a:pPr>
            <a:r>
              <a:rPr lang="en-US" b="1" dirty="0"/>
              <a:t>Complete </a:t>
            </a:r>
            <a:r>
              <a:rPr lang="en-US" b="1" dirty="0" smtClean="0"/>
              <a:t>virtual </a:t>
            </a:r>
            <a:r>
              <a:rPr lang="en-US" b="1" dirty="0"/>
              <a:t>t</a:t>
            </a:r>
            <a:r>
              <a:rPr lang="en-US" b="1" dirty="0" smtClean="0"/>
              <a:t>raining </a:t>
            </a:r>
            <a:r>
              <a:rPr lang="en-US" b="1" dirty="0"/>
              <a:t>m</a:t>
            </a:r>
            <a:r>
              <a:rPr lang="en-US" b="1" dirty="0" smtClean="0"/>
              <a:t>odules</a:t>
            </a:r>
            <a:endParaRPr lang="en-US" b="1" dirty="0"/>
          </a:p>
          <a:p>
            <a:pPr marL="342900" indent="-342900">
              <a:buFont typeface="+mj-lt"/>
              <a:buAutoNum type="arabicPeriod"/>
            </a:pPr>
            <a:r>
              <a:rPr lang="en-US" b="1" dirty="0"/>
              <a:t>Be </a:t>
            </a:r>
            <a:r>
              <a:rPr lang="en-US" b="1" dirty="0" smtClean="0"/>
              <a:t>observed </a:t>
            </a:r>
            <a:r>
              <a:rPr lang="en-US" b="1" dirty="0"/>
              <a:t>e</a:t>
            </a:r>
            <a:r>
              <a:rPr lang="en-US" b="1" dirty="0" smtClean="0"/>
              <a:t>ffectively </a:t>
            </a:r>
            <a:r>
              <a:rPr lang="en-US" b="1" dirty="0"/>
              <a:t>c</a:t>
            </a:r>
            <a:r>
              <a:rPr lang="en-US" b="1" dirty="0" smtClean="0"/>
              <a:t>onducting </a:t>
            </a:r>
            <a:r>
              <a:rPr lang="en-US" b="1" dirty="0"/>
              <a:t>a PTI</a:t>
            </a:r>
          </a:p>
          <a:p>
            <a:pPr marL="342900" indent="-342900">
              <a:buFont typeface="+mj-lt"/>
              <a:buAutoNum type="arabicPeriod"/>
            </a:pPr>
            <a:r>
              <a:rPr lang="en-US" b="1" dirty="0"/>
              <a:t>Load </a:t>
            </a:r>
            <a:r>
              <a:rPr lang="en-US" b="1" dirty="0" smtClean="0"/>
              <a:t>proof </a:t>
            </a:r>
            <a:r>
              <a:rPr lang="en-US" b="1" dirty="0"/>
              <a:t>of </a:t>
            </a:r>
            <a:r>
              <a:rPr lang="en-US" b="1" dirty="0" smtClean="0"/>
              <a:t>proficiency </a:t>
            </a:r>
            <a:r>
              <a:rPr lang="en-US" b="1" dirty="0"/>
              <a:t>into Moodle</a:t>
            </a:r>
          </a:p>
          <a:p>
            <a:endParaRPr lang="en-US" dirty="0"/>
          </a:p>
        </p:txBody>
      </p:sp>
      <p:sp>
        <p:nvSpPr>
          <p:cNvPr id="5" name="Content Placeholder 2"/>
          <p:cNvSpPr txBox="1">
            <a:spLocks/>
          </p:cNvSpPr>
          <p:nvPr/>
        </p:nvSpPr>
        <p:spPr>
          <a:xfrm>
            <a:off x="863600" y="1585585"/>
            <a:ext cx="4205941" cy="44578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 </a:t>
            </a:r>
          </a:p>
          <a:p>
            <a:pPr marL="0" indent="0">
              <a:buFont typeface="Arial" panose="020B0604020202020204" pitchFamily="34" charset="0"/>
              <a:buNone/>
            </a:pPr>
            <a:endParaRPr lang="en-US" dirty="0" smtClean="0"/>
          </a:p>
          <a:p>
            <a:endParaRPr lang="en-US" dirty="0" smtClean="0"/>
          </a:p>
          <a:p>
            <a:endParaRPr lang="en-US" dirty="0" smtClean="0"/>
          </a:p>
        </p:txBody>
      </p:sp>
      <p:sp>
        <p:nvSpPr>
          <p:cNvPr id="6" name="Title 1"/>
          <p:cNvSpPr txBox="1">
            <a:spLocks/>
          </p:cNvSpPr>
          <p:nvPr/>
        </p:nvSpPr>
        <p:spPr>
          <a:xfrm>
            <a:off x="322730" y="431882"/>
            <a:ext cx="108741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002855"/>
                </a:solidFill>
                <a:latin typeface="Gotham Medium" charset="0"/>
                <a:ea typeface="Gotham Medium" charset="0"/>
                <a:cs typeface="Gotham Medium" charset="0"/>
              </a:defRPr>
            </a:lvl1pPr>
          </a:lstStyle>
          <a:p>
            <a:endParaRPr lang="en-US" b="1" dirty="0"/>
          </a:p>
        </p:txBody>
      </p:sp>
    </p:spTree>
    <p:extLst>
      <p:ext uri="{BB962C8B-B14F-4D97-AF65-F5344CB8AC3E}">
        <p14:creationId xmlns:p14="http://schemas.microsoft.com/office/powerpoint/2010/main" val="210801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722731" y="3427692"/>
            <a:ext cx="5435126" cy="22646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5751319" y="2401367"/>
            <a:ext cx="1862984" cy="9143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7665578" y="2401367"/>
            <a:ext cx="1692066" cy="9143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9408920" y="2401367"/>
            <a:ext cx="1777525" cy="9143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5751320" y="707570"/>
            <a:ext cx="5406537" cy="1548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46510" y="365125"/>
            <a:ext cx="4938687" cy="1325563"/>
          </a:xfrm>
        </p:spPr>
        <p:txBody>
          <a:bodyPr/>
          <a:lstStyle/>
          <a:p>
            <a:r>
              <a:rPr lang="en-US" b="1" dirty="0" smtClean="0"/>
              <a:t>Post-Test Interpretation Proficiency Training</a:t>
            </a:r>
            <a:endParaRPr lang="en-US" b="1" dirty="0"/>
          </a:p>
        </p:txBody>
      </p:sp>
      <p:sp>
        <p:nvSpPr>
          <p:cNvPr id="3" name="Content Placeholder 2"/>
          <p:cNvSpPr>
            <a:spLocks noGrp="1"/>
          </p:cNvSpPr>
          <p:nvPr>
            <p:ph idx="1"/>
          </p:nvPr>
        </p:nvSpPr>
        <p:spPr>
          <a:xfrm>
            <a:off x="846510" y="1654935"/>
            <a:ext cx="4663878" cy="2899812"/>
          </a:xfrm>
          <a:ln>
            <a:noFill/>
          </a:ln>
        </p:spPr>
        <p:txBody>
          <a:bodyPr>
            <a:noAutofit/>
          </a:bodyPr>
          <a:lstStyle/>
          <a:p>
            <a:pPr marL="0" indent="0">
              <a:lnSpc>
                <a:spcPct val="110000"/>
              </a:lnSpc>
              <a:spcBef>
                <a:spcPts val="400"/>
              </a:spcBef>
              <a:buNone/>
            </a:pPr>
            <a:r>
              <a:rPr lang="en-US" sz="1300" b="1" dirty="0" smtClean="0">
                <a:solidFill>
                  <a:srgbClr val="C00000"/>
                </a:solidFill>
                <a:latin typeface="Arial" charset="0"/>
                <a:ea typeface="Arial" charset="0"/>
              </a:rPr>
              <a:t>Goal: </a:t>
            </a:r>
            <a:r>
              <a:rPr lang="en-US" sz="1300" dirty="0" smtClean="0">
                <a:latin typeface="Arial" charset="0"/>
                <a:ea typeface="Arial" charset="0"/>
              </a:rPr>
              <a:t>Standardize the process by which post-test interpretation (PTI) sessions are conducted. Serve as a workforce multiplier (using a train the trainer approach) by including Recruiting Service Partners to satisfy demand for program in schools.</a:t>
            </a:r>
            <a:endParaRPr lang="en-US" sz="1300" b="1" dirty="0" smtClean="0">
              <a:latin typeface="Arial" charset="0"/>
              <a:ea typeface="Arial" charset="0"/>
            </a:endParaRPr>
          </a:p>
          <a:p>
            <a:pPr marL="0" indent="0">
              <a:lnSpc>
                <a:spcPct val="110000"/>
              </a:lnSpc>
              <a:spcBef>
                <a:spcPts val="400"/>
              </a:spcBef>
              <a:buNone/>
            </a:pPr>
            <a:r>
              <a:rPr lang="en-US" sz="1300" b="1" dirty="0" smtClean="0">
                <a:solidFill>
                  <a:srgbClr val="C00000"/>
                </a:solidFill>
                <a:latin typeface="Arial" charset="0"/>
                <a:ea typeface="Arial" charset="0"/>
              </a:rPr>
              <a:t>Purpose:</a:t>
            </a:r>
            <a:r>
              <a:rPr lang="en-US" sz="1300" dirty="0" smtClean="0">
                <a:solidFill>
                  <a:srgbClr val="C00000"/>
                </a:solidFill>
                <a:latin typeface="Arial" charset="0"/>
                <a:ea typeface="Arial" charset="0"/>
              </a:rPr>
              <a:t> </a:t>
            </a:r>
            <a:r>
              <a:rPr lang="en-US" sz="1300" dirty="0" smtClean="0">
                <a:latin typeface="Arial" charset="0"/>
                <a:ea typeface="Arial" charset="0"/>
              </a:rPr>
              <a:t>Address expert panel recommendations to orient attendees to the ASVAB CEP enhancements, and teach attendees the strategic purposes of collaborating with others operating within their territory to achieve missions. </a:t>
            </a:r>
            <a:endParaRPr lang="en-US" sz="1300" b="1" dirty="0" smtClean="0">
              <a:latin typeface="Arial" charset="0"/>
              <a:ea typeface="Arial" charset="0"/>
            </a:endParaRPr>
          </a:p>
          <a:p>
            <a:pPr marL="0" indent="0">
              <a:lnSpc>
                <a:spcPct val="110000"/>
              </a:lnSpc>
              <a:spcBef>
                <a:spcPts val="400"/>
              </a:spcBef>
              <a:buNone/>
            </a:pPr>
            <a:r>
              <a:rPr lang="en-US" sz="1300" b="1" dirty="0" smtClean="0">
                <a:solidFill>
                  <a:srgbClr val="C00000"/>
                </a:solidFill>
                <a:latin typeface="Arial" charset="0"/>
                <a:ea typeface="Arial" charset="0"/>
              </a:rPr>
              <a:t>Metrics to Gauge Success:  </a:t>
            </a:r>
            <a:r>
              <a:rPr lang="en-US" sz="1300" dirty="0" smtClean="0">
                <a:latin typeface="Arial" charset="0"/>
                <a:ea typeface="Arial" charset="0"/>
              </a:rPr>
              <a:t>Increased utilization of ASVAB CEP related websites, increased testing numbers, virtual training use, in-person training attendance, additional access opportunities for recruiters.</a:t>
            </a:r>
          </a:p>
        </p:txBody>
      </p:sp>
      <p:sp>
        <p:nvSpPr>
          <p:cNvPr id="7" name="Content Placeholder 2"/>
          <p:cNvSpPr txBox="1">
            <a:spLocks/>
          </p:cNvSpPr>
          <p:nvPr/>
        </p:nvSpPr>
        <p:spPr>
          <a:xfrm>
            <a:off x="846510" y="4960189"/>
            <a:ext cx="4663878" cy="77599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400"/>
              </a:spcBef>
              <a:buFont typeface="Arial" panose="020B0604020202020204" pitchFamily="34" charset="0"/>
              <a:buNone/>
            </a:pPr>
            <a:r>
              <a:rPr lang="en-US" sz="1900" b="1" dirty="0">
                <a:latin typeface="Gotham Medium" charset="0"/>
                <a:ea typeface="Gotham Medium" charset="0"/>
                <a:cs typeface="Gotham Medium" charset="0"/>
              </a:rPr>
              <a:t>Next Session </a:t>
            </a:r>
          </a:p>
          <a:p>
            <a:pPr marL="0" indent="0">
              <a:lnSpc>
                <a:spcPct val="110000"/>
              </a:lnSpc>
              <a:spcBef>
                <a:spcPts val="400"/>
              </a:spcBef>
              <a:buFont typeface="Arial" panose="020B0604020202020204" pitchFamily="34" charset="0"/>
              <a:buNone/>
            </a:pPr>
            <a:r>
              <a:rPr lang="en-US" sz="1300" b="1" dirty="0">
                <a:solidFill>
                  <a:srgbClr val="C00000"/>
                </a:solidFill>
                <a:latin typeface="Arial" charset="0"/>
                <a:ea typeface="Arial" charset="0"/>
              </a:rPr>
              <a:t>None Scheduled</a:t>
            </a:r>
          </a:p>
        </p:txBody>
      </p:sp>
      <p:graphicFrame>
        <p:nvGraphicFramePr>
          <p:cNvPr id="9" name="Chart 8"/>
          <p:cNvGraphicFramePr/>
          <p:nvPr>
            <p:extLst>
              <p:ext uri="{D42A27DB-BD31-4B8C-83A1-F6EECF244321}">
                <p14:modId xmlns:p14="http://schemas.microsoft.com/office/powerpoint/2010/main" val="4238391374"/>
              </p:ext>
            </p:extLst>
          </p:nvPr>
        </p:nvGraphicFramePr>
        <p:xfrm>
          <a:off x="7486558" y="696211"/>
          <a:ext cx="1695129" cy="158551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797000" y="778278"/>
            <a:ext cx="2786743" cy="430887"/>
          </a:xfrm>
          <a:prstGeom prst="rect">
            <a:avLst/>
          </a:prstGeom>
          <a:noFill/>
        </p:spPr>
        <p:txBody>
          <a:bodyPr wrap="square" rtlCol="0">
            <a:spAutoFit/>
          </a:bodyPr>
          <a:lstStyle/>
          <a:p>
            <a:r>
              <a:rPr lang="en-US" sz="1100" b="1" dirty="0">
                <a:solidFill>
                  <a:prstClr val="black"/>
                </a:solidFill>
                <a:latin typeface="Arial" charset="0"/>
                <a:ea typeface="Arial" charset="0"/>
                <a:cs typeface="Arial" charset="0"/>
              </a:rPr>
              <a:t>In-Person PTI Training </a:t>
            </a:r>
          </a:p>
          <a:p>
            <a:r>
              <a:rPr lang="en-US" sz="1100" b="1" dirty="0">
                <a:solidFill>
                  <a:prstClr val="black"/>
                </a:solidFill>
                <a:latin typeface="Arial" charset="0"/>
                <a:ea typeface="Arial" charset="0"/>
                <a:cs typeface="Arial" charset="0"/>
              </a:rPr>
              <a:t>Participation</a:t>
            </a:r>
          </a:p>
        </p:txBody>
      </p:sp>
      <p:sp>
        <p:nvSpPr>
          <p:cNvPr id="11" name="TextBox 10"/>
          <p:cNvSpPr txBox="1"/>
          <p:nvPr/>
        </p:nvSpPr>
        <p:spPr>
          <a:xfrm>
            <a:off x="5812562" y="1601825"/>
            <a:ext cx="1665007" cy="538609"/>
          </a:xfrm>
          <a:prstGeom prst="rect">
            <a:avLst/>
          </a:prstGeom>
          <a:noFill/>
        </p:spPr>
        <p:txBody>
          <a:bodyPr wrap="square" rtlCol="0">
            <a:spAutoFit/>
          </a:bodyPr>
          <a:lstStyle/>
          <a:p>
            <a:r>
              <a:rPr lang="en-US" sz="1100" dirty="0">
                <a:solidFill>
                  <a:prstClr val="black"/>
                </a:solidFill>
                <a:latin typeface="Arial" charset="0"/>
                <a:ea typeface="Arial" charset="0"/>
                <a:cs typeface="Arial" charset="0"/>
              </a:rPr>
              <a:t>Total: </a:t>
            </a:r>
          </a:p>
          <a:p>
            <a:r>
              <a:rPr lang="en-US" b="1" dirty="0" smtClean="0">
                <a:solidFill>
                  <a:prstClr val="black"/>
                </a:solidFill>
                <a:latin typeface="Arial" charset="0"/>
                <a:ea typeface="Arial" charset="0"/>
                <a:cs typeface="Arial" charset="0"/>
              </a:rPr>
              <a:t>231</a:t>
            </a:r>
            <a:endParaRPr lang="en-US" b="1" dirty="0">
              <a:solidFill>
                <a:prstClr val="black"/>
              </a:solidFill>
              <a:latin typeface="Arial" charset="0"/>
              <a:ea typeface="Arial" charset="0"/>
              <a:cs typeface="Arial" charset="0"/>
            </a:endParaRPr>
          </a:p>
        </p:txBody>
      </p:sp>
      <p:sp>
        <p:nvSpPr>
          <p:cNvPr id="15" name="TextBox 14"/>
          <p:cNvSpPr txBox="1"/>
          <p:nvPr/>
        </p:nvSpPr>
        <p:spPr>
          <a:xfrm>
            <a:off x="5768410" y="2774834"/>
            <a:ext cx="1837347" cy="430887"/>
          </a:xfrm>
          <a:prstGeom prst="rect">
            <a:avLst/>
          </a:prstGeom>
          <a:noFill/>
        </p:spPr>
        <p:txBody>
          <a:bodyPr wrap="square" rtlCol="0">
            <a:spAutoFit/>
          </a:bodyPr>
          <a:lstStyle/>
          <a:p>
            <a:r>
              <a:rPr lang="en-US" sz="1100" b="1" dirty="0">
                <a:solidFill>
                  <a:prstClr val="black"/>
                </a:solidFill>
                <a:latin typeface="Arial" charset="0"/>
                <a:ea typeface="Arial" charset="0"/>
                <a:cs typeface="Arial" charset="0"/>
              </a:rPr>
              <a:t>Total User Accounts</a:t>
            </a:r>
            <a:r>
              <a:rPr lang="en-US" sz="1100" dirty="0">
                <a:solidFill>
                  <a:prstClr val="black">
                    <a:lumMod val="65000"/>
                    <a:lumOff val="35000"/>
                  </a:prstClr>
                </a:solidFill>
                <a:latin typeface="Arial" charset="0"/>
                <a:ea typeface="Arial" charset="0"/>
                <a:cs typeface="Arial" charset="0"/>
              </a:rPr>
              <a:t/>
            </a:r>
            <a:br>
              <a:rPr lang="en-US" sz="1100" dirty="0">
                <a:solidFill>
                  <a:prstClr val="black">
                    <a:lumMod val="65000"/>
                    <a:lumOff val="35000"/>
                  </a:prstClr>
                </a:solidFill>
                <a:latin typeface="Arial" charset="0"/>
                <a:ea typeface="Arial" charset="0"/>
                <a:cs typeface="Arial" charset="0"/>
              </a:rPr>
            </a:br>
            <a:r>
              <a:rPr lang="en-US" sz="1100" dirty="0">
                <a:solidFill>
                  <a:prstClr val="black">
                    <a:lumMod val="65000"/>
                    <a:lumOff val="35000"/>
                  </a:prstClr>
                </a:solidFill>
                <a:latin typeface="Arial" charset="0"/>
                <a:ea typeface="Arial" charset="0"/>
                <a:cs typeface="Arial" charset="0"/>
              </a:rPr>
              <a:t>(Virtual Accounts Created)</a:t>
            </a:r>
          </a:p>
        </p:txBody>
      </p:sp>
      <p:sp>
        <p:nvSpPr>
          <p:cNvPr id="16" name="TextBox 15"/>
          <p:cNvSpPr txBox="1"/>
          <p:nvPr/>
        </p:nvSpPr>
        <p:spPr>
          <a:xfrm>
            <a:off x="7708001" y="2774834"/>
            <a:ext cx="1470183" cy="430887"/>
          </a:xfrm>
          <a:prstGeom prst="rect">
            <a:avLst/>
          </a:prstGeom>
          <a:noFill/>
        </p:spPr>
        <p:txBody>
          <a:bodyPr wrap="square" rtlCol="0">
            <a:spAutoFit/>
          </a:bodyPr>
          <a:lstStyle/>
          <a:p>
            <a:r>
              <a:rPr lang="en-US" sz="1100" b="1" dirty="0">
                <a:solidFill>
                  <a:prstClr val="black"/>
                </a:solidFill>
                <a:latin typeface="Arial" charset="0"/>
                <a:ea typeface="Arial" charset="0"/>
                <a:cs typeface="Arial" charset="0"/>
              </a:rPr>
              <a:t>Total Nominees Since Training</a:t>
            </a:r>
          </a:p>
        </p:txBody>
      </p:sp>
      <p:cxnSp>
        <p:nvCxnSpPr>
          <p:cNvPr id="21" name="Straight Connector 20"/>
          <p:cNvCxnSpPr/>
          <p:nvPr/>
        </p:nvCxnSpPr>
        <p:spPr>
          <a:xfrm>
            <a:off x="964471" y="4808194"/>
            <a:ext cx="43107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5" name="Content Placeholder 5"/>
          <p:cNvGraphicFramePr>
            <a:graphicFrameLocks/>
          </p:cNvGraphicFramePr>
          <p:nvPr>
            <p:extLst>
              <p:ext uri="{D42A27DB-BD31-4B8C-83A1-F6EECF244321}">
                <p14:modId xmlns:p14="http://schemas.microsoft.com/office/powerpoint/2010/main" val="4042396083"/>
              </p:ext>
            </p:extLst>
          </p:nvPr>
        </p:nvGraphicFramePr>
        <p:xfrm>
          <a:off x="9391828" y="834825"/>
          <a:ext cx="1709160" cy="1304406"/>
        </p:xfrm>
        <a:graphic>
          <a:graphicData uri="http://schemas.openxmlformats.org/drawingml/2006/table">
            <a:tbl>
              <a:tblPr firstRow="1" bandRow="1">
                <a:tableStyleId>{2D5ABB26-0587-4C30-8999-92F81FD0307C}</a:tableStyleId>
              </a:tblPr>
              <a:tblGrid>
                <a:gridCol w="1154532"/>
                <a:gridCol w="554628"/>
              </a:tblGrid>
              <a:tr h="251146">
                <a:tc>
                  <a:txBody>
                    <a:bodyPr/>
                    <a:lstStyle/>
                    <a:p>
                      <a:r>
                        <a:rPr lang="en-US" sz="1100" dirty="0" smtClean="0">
                          <a:latin typeface="Arial" charset="0"/>
                          <a:ea typeface="Arial" charset="0"/>
                          <a:cs typeface="Arial" charset="0"/>
                        </a:rPr>
                        <a:t>USMEPCOM</a:t>
                      </a:r>
                      <a:endParaRPr lang="en-US" sz="1100" dirty="0">
                        <a:latin typeface="Arial" charset="0"/>
                        <a:ea typeface="Arial" charset="0"/>
                        <a:cs typeface="Arial" charset="0"/>
                      </a:endParaRPr>
                    </a:p>
                  </a:txBody>
                  <a:tcPr>
                    <a:lnL>
                      <a:noFill/>
                    </a:lnL>
                    <a:lnR>
                      <a:noFill/>
                    </a:lnR>
                    <a:lnT>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latin typeface="Arial" charset="0"/>
                          <a:ea typeface="Arial" charset="0"/>
                          <a:cs typeface="Arial" charset="0"/>
                        </a:rPr>
                        <a:t>128</a:t>
                      </a:r>
                      <a:endParaRPr lang="en-US" sz="1100" dirty="0">
                        <a:latin typeface="Arial" charset="0"/>
                        <a:ea typeface="Arial" charset="0"/>
                        <a:cs typeface="Arial" charset="0"/>
                      </a:endParaRPr>
                    </a:p>
                  </a:txBody>
                  <a:tcPr>
                    <a:lnL>
                      <a:noFill/>
                    </a:lnL>
                    <a:lnR>
                      <a:noFill/>
                    </a:lnR>
                    <a:lnT>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251146">
                <a:tc>
                  <a:txBody>
                    <a:bodyPr/>
                    <a:lstStyle/>
                    <a:p>
                      <a:r>
                        <a:rPr lang="en-US" sz="1100" dirty="0" smtClean="0">
                          <a:latin typeface="Arial" charset="0"/>
                          <a:ea typeface="Arial" charset="0"/>
                          <a:cs typeface="Arial" charset="0"/>
                        </a:rPr>
                        <a:t>Army</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latin typeface="Arial" charset="0"/>
                          <a:ea typeface="Arial" charset="0"/>
                          <a:cs typeface="Arial" charset="0"/>
                        </a:rPr>
                        <a:t>72</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251146">
                <a:tc>
                  <a:txBody>
                    <a:bodyPr/>
                    <a:lstStyle/>
                    <a:p>
                      <a:r>
                        <a:rPr lang="en-US" sz="1100" dirty="0" smtClean="0">
                          <a:latin typeface="Arial" charset="0"/>
                          <a:ea typeface="Arial" charset="0"/>
                          <a:cs typeface="Arial" charset="0"/>
                        </a:rPr>
                        <a:t>Navy</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latin typeface="Arial" charset="0"/>
                          <a:ea typeface="Arial" charset="0"/>
                          <a:cs typeface="Arial" charset="0"/>
                        </a:rPr>
                        <a:t>15</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268086">
                <a:tc>
                  <a:txBody>
                    <a:bodyPr/>
                    <a:lstStyle/>
                    <a:p>
                      <a:r>
                        <a:rPr lang="en-US" sz="1100" dirty="0" smtClean="0">
                          <a:latin typeface="Arial" charset="0"/>
                          <a:ea typeface="Arial" charset="0"/>
                          <a:cs typeface="Arial" charset="0"/>
                        </a:rPr>
                        <a:t>Air Force </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latin typeface="Arial" charset="0"/>
                          <a:ea typeface="Arial" charset="0"/>
                          <a:cs typeface="Arial" charset="0"/>
                        </a:rPr>
                        <a:t>7</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251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charset="0"/>
                          <a:ea typeface="Arial" charset="0"/>
                          <a:cs typeface="Arial" charset="0"/>
                        </a:rPr>
                        <a:t>Coast Guard</a:t>
                      </a: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latin typeface="Arial" charset="0"/>
                          <a:ea typeface="Arial" charset="0"/>
                          <a:cs typeface="Arial" charset="0"/>
                        </a:rPr>
                        <a:t>9</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 name="Rectangle 25"/>
          <p:cNvSpPr/>
          <p:nvPr/>
        </p:nvSpPr>
        <p:spPr>
          <a:xfrm>
            <a:off x="9245125" y="931493"/>
            <a:ext cx="94003" cy="94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9245125" y="1194277"/>
            <a:ext cx="94003" cy="94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9245125" y="1711299"/>
            <a:ext cx="94003" cy="9400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9245125" y="1457061"/>
            <a:ext cx="94003" cy="854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Rectangle 31"/>
          <p:cNvSpPr/>
          <p:nvPr/>
        </p:nvSpPr>
        <p:spPr>
          <a:xfrm>
            <a:off x="9245125" y="1974082"/>
            <a:ext cx="94003" cy="940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5785500" y="2472075"/>
            <a:ext cx="905857" cy="400110"/>
          </a:xfrm>
          <a:prstGeom prst="rect">
            <a:avLst/>
          </a:prstGeom>
          <a:noFill/>
        </p:spPr>
        <p:txBody>
          <a:bodyPr wrap="square" rtlCol="0">
            <a:spAutoFit/>
          </a:bodyPr>
          <a:lstStyle/>
          <a:p>
            <a:r>
              <a:rPr lang="en-US" sz="2000" b="1" dirty="0" smtClean="0">
                <a:solidFill>
                  <a:prstClr val="black"/>
                </a:solidFill>
                <a:latin typeface="Arial" charset="0"/>
                <a:ea typeface="Arial" charset="0"/>
                <a:cs typeface="Arial" charset="0"/>
              </a:rPr>
              <a:t>1,487</a:t>
            </a:r>
            <a:endParaRPr lang="en-US" sz="2000" b="1" dirty="0">
              <a:solidFill>
                <a:prstClr val="black"/>
              </a:solidFill>
              <a:latin typeface="Arial" charset="0"/>
              <a:ea typeface="Arial" charset="0"/>
              <a:cs typeface="Arial" charset="0"/>
            </a:endParaRPr>
          </a:p>
        </p:txBody>
      </p:sp>
      <p:sp>
        <p:nvSpPr>
          <p:cNvPr id="34" name="TextBox 33"/>
          <p:cNvSpPr txBox="1"/>
          <p:nvPr/>
        </p:nvSpPr>
        <p:spPr>
          <a:xfrm>
            <a:off x="7725396" y="2472075"/>
            <a:ext cx="734940" cy="400110"/>
          </a:xfrm>
          <a:prstGeom prst="rect">
            <a:avLst/>
          </a:prstGeom>
          <a:noFill/>
        </p:spPr>
        <p:txBody>
          <a:bodyPr wrap="square" rtlCol="0">
            <a:spAutoFit/>
          </a:bodyPr>
          <a:lstStyle/>
          <a:p>
            <a:r>
              <a:rPr lang="en-US" sz="2000" b="1" dirty="0">
                <a:solidFill>
                  <a:prstClr val="black"/>
                </a:solidFill>
                <a:latin typeface="Arial" charset="0"/>
                <a:ea typeface="Arial" charset="0"/>
                <a:cs typeface="Arial" charset="0"/>
              </a:rPr>
              <a:t>922</a:t>
            </a:r>
          </a:p>
        </p:txBody>
      </p:sp>
      <p:sp>
        <p:nvSpPr>
          <p:cNvPr id="37" name="TextBox 36"/>
          <p:cNvSpPr txBox="1"/>
          <p:nvPr/>
        </p:nvSpPr>
        <p:spPr>
          <a:xfrm>
            <a:off x="9460195" y="2774834"/>
            <a:ext cx="1657884" cy="430887"/>
          </a:xfrm>
          <a:prstGeom prst="rect">
            <a:avLst/>
          </a:prstGeom>
          <a:noFill/>
        </p:spPr>
        <p:txBody>
          <a:bodyPr wrap="square" rtlCol="0">
            <a:spAutoFit/>
          </a:bodyPr>
          <a:lstStyle/>
          <a:p>
            <a:r>
              <a:rPr lang="en-US" sz="1100" b="1" dirty="0">
                <a:solidFill>
                  <a:prstClr val="black"/>
                </a:solidFill>
                <a:latin typeface="Arial" charset="0"/>
                <a:ea typeface="Arial" charset="0"/>
                <a:cs typeface="Arial" charset="0"/>
              </a:rPr>
              <a:t>Total Workforce Strength</a:t>
            </a:r>
          </a:p>
        </p:txBody>
      </p:sp>
      <p:sp>
        <p:nvSpPr>
          <p:cNvPr id="39" name="TextBox 38"/>
          <p:cNvSpPr txBox="1"/>
          <p:nvPr/>
        </p:nvSpPr>
        <p:spPr>
          <a:xfrm>
            <a:off x="9477286" y="2472075"/>
            <a:ext cx="734940" cy="400110"/>
          </a:xfrm>
          <a:prstGeom prst="rect">
            <a:avLst/>
          </a:prstGeom>
          <a:noFill/>
        </p:spPr>
        <p:txBody>
          <a:bodyPr wrap="square" rtlCol="0">
            <a:spAutoFit/>
          </a:bodyPr>
          <a:lstStyle/>
          <a:p>
            <a:r>
              <a:rPr lang="en-US" sz="2000" b="1" dirty="0" smtClean="0">
                <a:solidFill>
                  <a:prstClr val="black"/>
                </a:solidFill>
                <a:latin typeface="Arial" charset="0"/>
                <a:ea typeface="Arial" charset="0"/>
                <a:cs typeface="Arial" charset="0"/>
              </a:rPr>
              <a:t>304</a:t>
            </a:r>
            <a:endParaRPr lang="en-US" sz="2000" b="1" dirty="0">
              <a:solidFill>
                <a:prstClr val="black"/>
              </a:solidFill>
              <a:latin typeface="Arial" charset="0"/>
              <a:ea typeface="Arial" charset="0"/>
              <a:cs typeface="Arial" charset="0"/>
            </a:endParaRPr>
          </a:p>
        </p:txBody>
      </p:sp>
      <p:sp>
        <p:nvSpPr>
          <p:cNvPr id="46" name="TextBox 45"/>
          <p:cNvSpPr txBox="1"/>
          <p:nvPr/>
        </p:nvSpPr>
        <p:spPr>
          <a:xfrm>
            <a:off x="5785197" y="3475590"/>
            <a:ext cx="3333165" cy="261610"/>
          </a:xfrm>
          <a:prstGeom prst="rect">
            <a:avLst/>
          </a:prstGeom>
          <a:noFill/>
        </p:spPr>
        <p:txBody>
          <a:bodyPr wrap="square" rtlCol="0">
            <a:spAutoFit/>
          </a:bodyPr>
          <a:lstStyle/>
          <a:p>
            <a:r>
              <a:rPr lang="en-US" sz="1100" b="1" dirty="0">
                <a:solidFill>
                  <a:prstClr val="black"/>
                </a:solidFill>
                <a:latin typeface="Arial" charset="0"/>
                <a:ea typeface="Arial" charset="0"/>
                <a:cs typeface="Arial" charset="0"/>
              </a:rPr>
              <a:t>Steps to Become PTI Proficient </a:t>
            </a:r>
          </a:p>
        </p:txBody>
      </p:sp>
      <p:sp>
        <p:nvSpPr>
          <p:cNvPr id="48" name="TextBox 47"/>
          <p:cNvSpPr txBox="1"/>
          <p:nvPr/>
        </p:nvSpPr>
        <p:spPr>
          <a:xfrm>
            <a:off x="6682812" y="3950475"/>
            <a:ext cx="3473560" cy="1215717"/>
          </a:xfrm>
          <a:prstGeom prst="rect">
            <a:avLst/>
          </a:prstGeom>
          <a:noFill/>
        </p:spPr>
        <p:txBody>
          <a:bodyPr wrap="square" rtlCol="0">
            <a:spAutoFit/>
          </a:bodyPr>
          <a:lstStyle/>
          <a:p>
            <a:pPr>
              <a:spcBef>
                <a:spcPts val="2400"/>
              </a:spcBef>
            </a:pPr>
            <a:r>
              <a:rPr lang="en-US" sz="1100" dirty="0">
                <a:solidFill>
                  <a:prstClr val="black"/>
                </a:solidFill>
                <a:latin typeface="Arial" charset="0"/>
                <a:ea typeface="Arial" charset="0"/>
                <a:cs typeface="Arial" charset="0"/>
              </a:rPr>
              <a:t>Step 1:  Virtual Training</a:t>
            </a:r>
          </a:p>
          <a:p>
            <a:pPr>
              <a:spcBef>
                <a:spcPts val="2400"/>
              </a:spcBef>
            </a:pPr>
            <a:r>
              <a:rPr lang="en-US" sz="1100" dirty="0">
                <a:solidFill>
                  <a:prstClr val="black"/>
                </a:solidFill>
                <a:latin typeface="Arial" charset="0"/>
                <a:ea typeface="Arial" charset="0"/>
                <a:cs typeface="Arial" charset="0"/>
              </a:rPr>
              <a:t>Step 2:  In-person training</a:t>
            </a:r>
          </a:p>
          <a:p>
            <a:pPr>
              <a:spcBef>
                <a:spcPts val="2400"/>
              </a:spcBef>
            </a:pPr>
            <a:r>
              <a:rPr lang="en-US" sz="1100" dirty="0">
                <a:solidFill>
                  <a:prstClr val="black"/>
                </a:solidFill>
                <a:latin typeface="Arial" charset="0"/>
                <a:ea typeface="Arial" charset="0"/>
                <a:cs typeface="Arial" charset="0"/>
              </a:rPr>
              <a:t>Step 3:  Nominate, Observe, Evaluate others  </a:t>
            </a:r>
            <a:endParaRPr lang="en-US" sz="1100" dirty="0">
              <a:solidFill>
                <a:prstClr val="black">
                  <a:lumMod val="65000"/>
                  <a:lumOff val="35000"/>
                </a:prstClr>
              </a:solidFill>
              <a:latin typeface="Arial" charset="0"/>
              <a:ea typeface="Arial" charset="0"/>
              <a:cs typeface="Arial" charset="0"/>
            </a:endParaRPr>
          </a:p>
        </p:txBody>
      </p:sp>
      <p:sp>
        <p:nvSpPr>
          <p:cNvPr id="49" name="TextBox 48"/>
          <p:cNvSpPr txBox="1"/>
          <p:nvPr/>
        </p:nvSpPr>
        <p:spPr>
          <a:xfrm>
            <a:off x="6691358" y="5136023"/>
            <a:ext cx="3597779" cy="600164"/>
          </a:xfrm>
          <a:prstGeom prst="rect">
            <a:avLst/>
          </a:prstGeom>
          <a:noFill/>
        </p:spPr>
        <p:txBody>
          <a:bodyPr wrap="square" rtlCol="0">
            <a:spAutoFit/>
          </a:bodyPr>
          <a:lstStyle/>
          <a:p>
            <a:r>
              <a:rPr lang="en-US" sz="1100" dirty="0">
                <a:solidFill>
                  <a:prstClr val="black">
                    <a:lumMod val="65000"/>
                    <a:lumOff val="35000"/>
                  </a:prstClr>
                </a:solidFill>
                <a:latin typeface="Arial" charset="0"/>
                <a:ea typeface="Arial" charset="0"/>
                <a:cs typeface="Arial" charset="0"/>
              </a:rPr>
              <a:t>(Those trained </a:t>
            </a:r>
            <a:r>
              <a:rPr lang="en-US" sz="1100" dirty="0" smtClean="0">
                <a:solidFill>
                  <a:prstClr val="black">
                    <a:lumMod val="65000"/>
                    <a:lumOff val="35000"/>
                  </a:prstClr>
                </a:solidFill>
                <a:latin typeface="Arial" charset="0"/>
                <a:ea typeface="Arial" charset="0"/>
                <a:cs typeface="Arial" charset="0"/>
              </a:rPr>
              <a:t>at OPA/MEPCOM </a:t>
            </a:r>
            <a:r>
              <a:rPr lang="en-US" sz="1100" dirty="0">
                <a:solidFill>
                  <a:prstClr val="black">
                    <a:lumMod val="65000"/>
                    <a:lumOff val="35000"/>
                  </a:prstClr>
                </a:solidFill>
                <a:latin typeface="Arial" charset="0"/>
                <a:ea typeface="Arial" charset="0"/>
                <a:cs typeface="Arial" charset="0"/>
              </a:rPr>
              <a:t>formal in-person training sessions can train </a:t>
            </a:r>
            <a:r>
              <a:rPr lang="en-US" sz="1100" dirty="0" smtClean="0">
                <a:solidFill>
                  <a:prstClr val="black">
                    <a:lumMod val="65000"/>
                    <a:lumOff val="35000"/>
                  </a:prstClr>
                </a:solidFill>
                <a:latin typeface="Arial" charset="0"/>
                <a:ea typeface="Arial" charset="0"/>
                <a:cs typeface="Arial" charset="0"/>
              </a:rPr>
              <a:t>and evaluate others</a:t>
            </a:r>
            <a:r>
              <a:rPr lang="en-US" sz="1100" dirty="0">
                <a:solidFill>
                  <a:prstClr val="black">
                    <a:lumMod val="65000"/>
                    <a:lumOff val="35000"/>
                  </a:prstClr>
                </a:solidFill>
                <a:latin typeface="Arial" charset="0"/>
                <a:ea typeface="Arial" charset="0"/>
                <a:cs typeface="Arial" charset="0"/>
              </a:rPr>
              <a:t>) </a:t>
            </a:r>
          </a:p>
          <a:p>
            <a:endParaRPr lang="en-US" sz="1100" dirty="0">
              <a:solidFill>
                <a:prstClr val="black"/>
              </a:solidFill>
            </a:endParaRP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7132" y="4897097"/>
            <a:ext cx="609126" cy="454076"/>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4255" y="3870177"/>
            <a:ext cx="609126" cy="454076"/>
          </a:xfrm>
          <a:prstGeom prst="rect">
            <a:avLst/>
          </a:prstGeom>
        </p:spPr>
      </p:pic>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5737" y="4287495"/>
            <a:ext cx="679712" cy="506695"/>
          </a:xfrm>
          <a:prstGeom prst="rect">
            <a:avLst/>
          </a:prstGeom>
        </p:spPr>
      </p:pic>
      <p:cxnSp>
        <p:nvCxnSpPr>
          <p:cNvPr id="54" name="Straight Connector 53"/>
          <p:cNvCxnSpPr/>
          <p:nvPr/>
        </p:nvCxnSpPr>
        <p:spPr>
          <a:xfrm>
            <a:off x="5853869" y="4341264"/>
            <a:ext cx="5127477"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53869" y="4828374"/>
            <a:ext cx="5127477"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731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393"/>
          </a:xfrm>
        </p:spPr>
        <p:txBody>
          <a:bodyPr>
            <a:normAutofit/>
          </a:bodyPr>
          <a:lstStyle/>
          <a:p>
            <a:r>
              <a:rPr lang="en-US" b="1" dirty="0"/>
              <a:t>Virtual Training Consists of:	</a:t>
            </a:r>
          </a:p>
        </p:txBody>
      </p:sp>
      <p:sp>
        <p:nvSpPr>
          <p:cNvPr id="3" name="Content Placeholder 2"/>
          <p:cNvSpPr>
            <a:spLocks noGrp="1"/>
          </p:cNvSpPr>
          <p:nvPr>
            <p:ph idx="1"/>
          </p:nvPr>
        </p:nvSpPr>
        <p:spPr>
          <a:xfrm>
            <a:off x="838200" y="1423555"/>
            <a:ext cx="6684034" cy="4364181"/>
          </a:xfrm>
        </p:spPr>
        <p:txBody>
          <a:bodyPr>
            <a:normAutofit lnSpcReduction="10000"/>
          </a:bodyPr>
          <a:lstStyle/>
          <a:p>
            <a:r>
              <a:rPr lang="en-US" dirty="0" smtClean="0"/>
              <a:t>User authentication</a:t>
            </a:r>
          </a:p>
          <a:p>
            <a:r>
              <a:rPr lang="en-US" dirty="0" smtClean="0"/>
              <a:t>Learning Objectives</a:t>
            </a:r>
          </a:p>
          <a:p>
            <a:r>
              <a:rPr lang="en-US" dirty="0" smtClean="0"/>
              <a:t>Multimedia Content: including videos, print materials, social media, etc.</a:t>
            </a:r>
          </a:p>
          <a:p>
            <a:r>
              <a:rPr lang="en-US" dirty="0" smtClean="0"/>
              <a:t>Concept Checks, Reflection and Application Activities</a:t>
            </a:r>
          </a:p>
          <a:p>
            <a:r>
              <a:rPr lang="en-US" dirty="0" smtClean="0"/>
              <a:t>Area to upload supporting documentation</a:t>
            </a:r>
          </a:p>
          <a:p>
            <a:r>
              <a:rPr lang="en-US" dirty="0" smtClean="0"/>
              <a:t>List of all people who are PTI proficient, regardless of job function or affiliation</a:t>
            </a:r>
          </a:p>
          <a:p>
            <a:r>
              <a:rPr lang="en-US" dirty="0" smtClean="0"/>
              <a:t>Area to assign three-year access codes that are pre-populated with scores </a:t>
            </a:r>
          </a:p>
          <a:p>
            <a:r>
              <a:rPr lang="en-US" dirty="0" smtClean="0"/>
              <a:t>Communication system for all people who are conducting PTIs across the US</a:t>
            </a:r>
          </a:p>
          <a:p>
            <a:r>
              <a:rPr lang="en-US" dirty="0" smtClean="0"/>
              <a:t>Ability to collect information about training needs</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7890467" y="800821"/>
            <a:ext cx="3950976" cy="4632385"/>
          </a:xfrm>
          <a:prstGeom prst="rect">
            <a:avLst/>
          </a:prstGeom>
        </p:spPr>
      </p:pic>
    </p:spTree>
    <p:extLst>
      <p:ext uri="{BB962C8B-B14F-4D97-AF65-F5344CB8AC3E}">
        <p14:creationId xmlns:p14="http://schemas.microsoft.com/office/powerpoint/2010/main" val="1290815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a:bodyPr>
          <a:lstStyle/>
          <a:p>
            <a:r>
              <a:rPr lang="en-US" b="1" spc="150" dirty="0" smtClean="0">
                <a:solidFill>
                  <a:srgbClr val="1B3563"/>
                </a:solidFill>
                <a:latin typeface="Gotham" charset="0"/>
                <a:ea typeface="Gotham" charset="0"/>
                <a:cs typeface="Gotham" charset="0"/>
              </a:rPr>
              <a:t>Virtual Training Topics Covered</a:t>
            </a:r>
            <a:endParaRPr lang="en-US" b="1" spc="150" dirty="0">
              <a:solidFill>
                <a:srgbClr val="1B3563"/>
              </a:solidFill>
              <a:latin typeface="Gotham" charset="0"/>
              <a:ea typeface="Gotham" charset="0"/>
              <a:cs typeface="Gotham" charset="0"/>
            </a:endParaRPr>
          </a:p>
        </p:txBody>
      </p:sp>
      <p:sp>
        <p:nvSpPr>
          <p:cNvPr id="3" name="Content Placeholder 2"/>
          <p:cNvSpPr>
            <a:spLocks noGrp="1"/>
          </p:cNvSpPr>
          <p:nvPr>
            <p:ph idx="1"/>
          </p:nvPr>
        </p:nvSpPr>
        <p:spPr>
          <a:xfrm>
            <a:off x="838200" y="1384589"/>
            <a:ext cx="5872316" cy="4748645"/>
          </a:xfrm>
        </p:spPr>
        <p:txBody>
          <a:bodyPr>
            <a:normAutofit/>
          </a:bodyPr>
          <a:lstStyle/>
          <a:p>
            <a:pPr marL="0" indent="0">
              <a:buNone/>
            </a:pPr>
            <a:r>
              <a:rPr lang="en-US" sz="1600" b="1" dirty="0" smtClean="0"/>
              <a:t>ASVAB Measurement, Data, and Use</a:t>
            </a:r>
            <a:r>
              <a:rPr lang="en-US" sz="1600" dirty="0" smtClean="0"/>
              <a:t/>
            </a:r>
            <a:br>
              <a:rPr lang="en-US" sz="1600" dirty="0" smtClean="0"/>
            </a:br>
            <a:r>
              <a:rPr lang="en-US" sz="1600" dirty="0" smtClean="0"/>
              <a:t>	ASVAB History and Validity</a:t>
            </a:r>
            <a:br>
              <a:rPr lang="en-US" sz="1600" dirty="0" smtClean="0"/>
            </a:br>
            <a:r>
              <a:rPr lang="en-US" sz="1600" dirty="0" smtClean="0"/>
              <a:t>	ASVAB Score Release Options for Schools</a:t>
            </a:r>
            <a:br>
              <a:rPr lang="en-US" sz="1600" dirty="0" smtClean="0"/>
            </a:br>
            <a:r>
              <a:rPr lang="en-US" sz="1600" dirty="0" smtClean="0"/>
              <a:t>	ASVAB Score Use Policies</a:t>
            </a:r>
          </a:p>
          <a:p>
            <a:pPr marL="0" indent="0">
              <a:buNone/>
            </a:pPr>
            <a:r>
              <a:rPr lang="en-US" sz="1600" b="1" dirty="0"/>
              <a:t>Interpreting &amp; Discussing ASVAB </a:t>
            </a:r>
            <a:r>
              <a:rPr lang="en-US" sz="1600" b="1" dirty="0" smtClean="0"/>
              <a:t>Scores</a:t>
            </a:r>
            <a:r>
              <a:rPr lang="en-US" sz="1600" dirty="0" smtClean="0"/>
              <a:t/>
            </a:r>
            <a:br>
              <a:rPr lang="en-US" sz="1600" dirty="0" smtClean="0"/>
            </a:br>
            <a:r>
              <a:rPr lang="en-US" sz="1600" dirty="0" smtClean="0"/>
              <a:t>	Basic Testing Theory &amp; The ASVAB</a:t>
            </a:r>
            <a:br>
              <a:rPr lang="en-US" sz="1600" dirty="0" smtClean="0"/>
            </a:br>
            <a:r>
              <a:rPr lang="en-US" sz="1600" dirty="0" smtClean="0"/>
              <a:t>	Understanding the ASVAB Summary Results Sheet</a:t>
            </a:r>
            <a:br>
              <a:rPr lang="en-US" sz="1600" dirty="0" smtClean="0"/>
            </a:br>
            <a:r>
              <a:rPr lang="en-US" sz="1600" dirty="0" smtClean="0"/>
              <a:t>	Preparing Students to Work with the ASVAB Scores</a:t>
            </a:r>
            <a:br>
              <a:rPr lang="en-US" sz="1600" dirty="0" smtClean="0"/>
            </a:br>
            <a:r>
              <a:rPr lang="en-US" sz="1600" dirty="0" smtClean="0"/>
              <a:t>	Discussing Students’ ASVAB Scores</a:t>
            </a:r>
          </a:p>
          <a:p>
            <a:pPr marL="0" indent="0">
              <a:buNone/>
            </a:pPr>
            <a:r>
              <a:rPr lang="en-US" sz="1600" b="1" dirty="0" smtClean="0"/>
              <a:t>ASVAB CEP Components</a:t>
            </a:r>
            <a:r>
              <a:rPr lang="en-US" sz="1600" dirty="0" smtClean="0"/>
              <a:t/>
            </a:r>
            <a:br>
              <a:rPr lang="en-US" sz="1600" dirty="0" smtClean="0"/>
            </a:br>
            <a:r>
              <a:rPr lang="en-US" sz="1600" dirty="0" smtClean="0"/>
              <a:t>	The ASVAB CEP</a:t>
            </a:r>
            <a:br>
              <a:rPr lang="en-US" sz="1600" dirty="0" smtClean="0"/>
            </a:br>
            <a:r>
              <a:rPr lang="en-US" sz="1600" dirty="0" smtClean="0"/>
              <a:t>	The ASVAB</a:t>
            </a:r>
            <a:br>
              <a:rPr lang="en-US" sz="1600" dirty="0" smtClean="0"/>
            </a:br>
            <a:r>
              <a:rPr lang="en-US" sz="1600" dirty="0" smtClean="0"/>
              <a:t>	Find Your Interests</a:t>
            </a:r>
            <a:br>
              <a:rPr lang="en-US" sz="1600" dirty="0" smtClean="0"/>
            </a:br>
            <a:r>
              <a:rPr lang="en-US" sz="1600" dirty="0" smtClean="0"/>
              <a:t>	OCCU-Find and Career Planning Tools</a:t>
            </a:r>
            <a:br>
              <a:rPr lang="en-US" sz="1600" dirty="0" smtClean="0"/>
            </a:br>
            <a:r>
              <a:rPr lang="en-US" sz="1600" dirty="0" smtClean="0"/>
              <a:t>	Additional Resource – Careers in the Military</a:t>
            </a:r>
          </a:p>
        </p:txBody>
      </p:sp>
      <p:sp>
        <p:nvSpPr>
          <p:cNvPr id="4" name="Content Placeholder 2"/>
          <p:cNvSpPr txBox="1">
            <a:spLocks/>
          </p:cNvSpPr>
          <p:nvPr/>
        </p:nvSpPr>
        <p:spPr>
          <a:xfrm>
            <a:off x="6710516" y="1370762"/>
            <a:ext cx="5481484" cy="474864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smtClean="0"/>
              <a:t>Conducting a Post Test Interpretation</a:t>
            </a:r>
            <a:br>
              <a:rPr lang="en-US" sz="1600" b="1" dirty="0" smtClean="0"/>
            </a:br>
            <a:r>
              <a:rPr lang="en-US" sz="1600" b="1" dirty="0" smtClean="0"/>
              <a:t>	</a:t>
            </a:r>
            <a:r>
              <a:rPr lang="en-US" sz="1600" dirty="0" smtClean="0"/>
              <a:t>Overview </a:t>
            </a:r>
            <a:r>
              <a:rPr lang="en-US" sz="1600" dirty="0"/>
              <a:t>of Essential PTI </a:t>
            </a:r>
            <a:r>
              <a:rPr lang="en-US" sz="1600" dirty="0" smtClean="0"/>
              <a:t>Components</a:t>
            </a:r>
            <a:br>
              <a:rPr lang="en-US" sz="1600" dirty="0" smtClean="0"/>
            </a:br>
            <a:r>
              <a:rPr lang="en-US" sz="1600" dirty="0" smtClean="0"/>
              <a:t>	Online Post Test Interpretation</a:t>
            </a:r>
            <a:br>
              <a:rPr lang="en-US" sz="1600" dirty="0" smtClean="0"/>
            </a:br>
            <a:r>
              <a:rPr lang="en-US" sz="1600" dirty="0" smtClean="0"/>
              <a:t>	Interpreting ASVAB Results</a:t>
            </a:r>
            <a:br>
              <a:rPr lang="en-US" sz="1600" dirty="0" smtClean="0"/>
            </a:br>
            <a:r>
              <a:rPr lang="en-US" sz="1600" dirty="0" smtClean="0"/>
              <a:t>	Administering the FYI Online</a:t>
            </a:r>
            <a:br>
              <a:rPr lang="en-US" sz="1600" dirty="0" smtClean="0"/>
            </a:br>
            <a:r>
              <a:rPr lang="en-US" sz="1600" dirty="0" smtClean="0"/>
              <a:t>	Demonstrating the OCCU-Find</a:t>
            </a:r>
            <a:br>
              <a:rPr lang="en-US" sz="1600" dirty="0" smtClean="0"/>
            </a:br>
            <a:r>
              <a:rPr lang="en-US" sz="1600" dirty="0" smtClean="0"/>
              <a:t>	Demonstrating Careers in the Military</a:t>
            </a:r>
            <a:br>
              <a:rPr lang="en-US" sz="1600" dirty="0" smtClean="0"/>
            </a:br>
            <a:r>
              <a:rPr lang="en-US" sz="1600" dirty="0" smtClean="0"/>
              <a:t>	Additional Tools and Materials </a:t>
            </a:r>
            <a:r>
              <a:rPr lang="en-US" sz="1600" dirty="0"/>
              <a:t/>
            </a:r>
            <a:br>
              <a:rPr lang="en-US" sz="1600" dirty="0"/>
            </a:br>
            <a:endParaRPr lang="en-US" sz="1600" dirty="0" smtClean="0"/>
          </a:p>
          <a:p>
            <a:pPr marL="0" indent="0">
              <a:buNone/>
            </a:pPr>
            <a:r>
              <a:rPr lang="en-US" sz="1600" b="1" dirty="0" smtClean="0"/>
              <a:t>Becoming PTI Proficient </a:t>
            </a:r>
            <a:br>
              <a:rPr lang="en-US" sz="1600" b="1" dirty="0" smtClean="0"/>
            </a:br>
            <a:r>
              <a:rPr lang="en-US" sz="1600" b="1" dirty="0" smtClean="0"/>
              <a:t>	</a:t>
            </a:r>
            <a:r>
              <a:rPr lang="en-US" sz="1600" dirty="0" smtClean="0"/>
              <a:t>How </a:t>
            </a:r>
            <a:r>
              <a:rPr lang="en-US" sz="1600" dirty="0"/>
              <a:t>to Use the PTI Proficiency Evaluation </a:t>
            </a:r>
            <a:r>
              <a:rPr lang="en-US" sz="1600" dirty="0" smtClean="0"/>
              <a:t>	Metric </a:t>
            </a:r>
            <a:r>
              <a:rPr lang="en-US" sz="1600" dirty="0"/>
              <a:t>Lesson</a:t>
            </a:r>
            <a:r>
              <a:rPr lang="en-US" sz="1600" b="1" dirty="0" smtClean="0"/>
              <a:t/>
            </a:r>
            <a:br>
              <a:rPr lang="en-US" sz="1600" b="1" dirty="0" smtClean="0"/>
            </a:br>
            <a:endParaRPr lang="en-US" sz="1600" b="1" dirty="0" smtClean="0"/>
          </a:p>
        </p:txBody>
      </p:sp>
    </p:spTree>
    <p:extLst>
      <p:ext uri="{BB962C8B-B14F-4D97-AF65-F5344CB8AC3E}">
        <p14:creationId xmlns:p14="http://schemas.microsoft.com/office/powerpoint/2010/main" val="3879028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In-Person Group Composition</a:t>
            </a:r>
            <a:endParaRPr lang="en-US" dirty="0"/>
          </a:p>
        </p:txBody>
      </p:sp>
      <p:sp>
        <p:nvSpPr>
          <p:cNvPr id="3" name="Content Placeholder 2"/>
          <p:cNvSpPr>
            <a:spLocks noGrp="1"/>
          </p:cNvSpPr>
          <p:nvPr>
            <p:ph idx="1"/>
          </p:nvPr>
        </p:nvSpPr>
        <p:spPr>
          <a:xfrm>
            <a:off x="838200" y="1825625"/>
            <a:ext cx="4363528" cy="4351338"/>
          </a:xfrm>
        </p:spPr>
        <p:txBody>
          <a:bodyPr/>
          <a:lstStyle/>
          <a:p>
            <a:r>
              <a:rPr lang="en-US" dirty="0" smtClean="0"/>
              <a:t>Small Group</a:t>
            </a:r>
          </a:p>
          <a:p>
            <a:pPr lvl="1"/>
            <a:r>
              <a:rPr lang="en-US" dirty="0" smtClean="0"/>
              <a:t>Maximum 6</a:t>
            </a:r>
          </a:p>
          <a:p>
            <a:pPr lvl="1"/>
            <a:r>
              <a:rPr lang="en-US" dirty="0" smtClean="0"/>
              <a:t>Unrelated Facilitator </a:t>
            </a:r>
          </a:p>
          <a:p>
            <a:pPr lvl="1"/>
            <a:r>
              <a:rPr lang="en-US" dirty="0" smtClean="0"/>
              <a:t>Mixed experience and job function</a:t>
            </a:r>
          </a:p>
          <a:p>
            <a:pPr lvl="1"/>
            <a:r>
              <a:rPr lang="en-US" dirty="0" smtClean="0"/>
              <a:t>Mix of geographic locations</a:t>
            </a:r>
          </a:p>
          <a:p>
            <a:pPr lvl="1"/>
            <a:r>
              <a:rPr lang="en-US" dirty="0" smtClean="0"/>
              <a:t>No supervisor/supervisees in the same group</a:t>
            </a:r>
          </a:p>
          <a:p>
            <a:pPr lvl="1"/>
            <a:endParaRPr lang="en-US" dirty="0"/>
          </a:p>
        </p:txBody>
      </p:sp>
      <p:sp>
        <p:nvSpPr>
          <p:cNvPr id="4" name="Content Placeholder 2"/>
          <p:cNvSpPr txBox="1">
            <a:spLocks/>
          </p:cNvSpPr>
          <p:nvPr/>
        </p:nvSpPr>
        <p:spPr>
          <a:xfrm>
            <a:off x="6623649" y="1825625"/>
            <a:ext cx="4363528"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Homework Group</a:t>
            </a:r>
          </a:p>
          <a:p>
            <a:pPr lvl="1"/>
            <a:r>
              <a:rPr lang="en-US" dirty="0" smtClean="0"/>
              <a:t>Maximum 8</a:t>
            </a:r>
          </a:p>
          <a:p>
            <a:pPr lvl="1"/>
            <a:r>
              <a:rPr lang="en-US" dirty="0" smtClean="0"/>
              <a:t>No one from small group</a:t>
            </a:r>
          </a:p>
          <a:p>
            <a:pPr lvl="1"/>
            <a:r>
              <a:rPr lang="en-US" dirty="0" smtClean="0"/>
              <a:t>Close geographic proximity</a:t>
            </a:r>
          </a:p>
          <a:p>
            <a:pPr lvl="1"/>
            <a:r>
              <a:rPr lang="en-US" dirty="0" smtClean="0"/>
              <a:t>Mix of job functions</a:t>
            </a:r>
          </a:p>
          <a:p>
            <a:pPr lvl="1"/>
            <a:r>
              <a:rPr lang="en-US" dirty="0" smtClean="0"/>
              <a:t>Homework assignments were centered around topics that required discussion and collaboration (website analytics, ethical case studies)</a:t>
            </a:r>
            <a:endParaRPr lang="en-US" dirty="0"/>
          </a:p>
        </p:txBody>
      </p:sp>
    </p:spTree>
    <p:extLst>
      <p:ext uri="{BB962C8B-B14F-4D97-AF65-F5344CB8AC3E}">
        <p14:creationId xmlns:p14="http://schemas.microsoft.com/office/powerpoint/2010/main" val="3229476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Callout 17"/>
          <p:cNvSpPr/>
          <p:nvPr/>
        </p:nvSpPr>
        <p:spPr>
          <a:xfrm>
            <a:off x="2902530" y="1645015"/>
            <a:ext cx="2579641" cy="2263548"/>
          </a:xfrm>
          <a:prstGeom prst="wedgeEllipseCallout">
            <a:avLst>
              <a:gd name="adj1" fmla="val -10735"/>
              <a:gd name="adj2" fmla="val 39959"/>
            </a:avLst>
          </a:prstGeom>
          <a:solidFill>
            <a:schemeClr val="accent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b="1" i="1" dirty="0" smtClean="0">
              <a:solidFill>
                <a:prstClr val="white"/>
              </a:solidFill>
            </a:endParaRPr>
          </a:p>
          <a:p>
            <a:pPr algn="ctr"/>
            <a:r>
              <a:rPr lang="en-US" sz="1400" b="1" i="1" dirty="0" smtClean="0">
                <a:solidFill>
                  <a:prstClr val="white"/>
                </a:solidFill>
              </a:rPr>
              <a:t>“</a:t>
            </a:r>
            <a:r>
              <a:rPr lang="en-US" sz="1400" b="1" dirty="0" smtClean="0">
                <a:solidFill>
                  <a:prstClr val="white"/>
                </a:solidFill>
              </a:rPr>
              <a:t>The </a:t>
            </a:r>
            <a:r>
              <a:rPr lang="en-US" sz="1400" b="1" dirty="0">
                <a:solidFill>
                  <a:prstClr val="white"/>
                </a:solidFill>
              </a:rPr>
              <a:t>metrics are easy to follow and organized logically. They will make this process to nominate other personnel for the training to be simple.”</a:t>
            </a:r>
          </a:p>
          <a:p>
            <a:pPr algn="ctr"/>
            <a:endParaRPr lang="en-US" sz="1400" i="1" dirty="0">
              <a:solidFill>
                <a:prstClr val="white"/>
              </a:solidFill>
            </a:endParaRPr>
          </a:p>
        </p:txBody>
      </p:sp>
      <p:sp>
        <p:nvSpPr>
          <p:cNvPr id="26" name="Oval Callout 25"/>
          <p:cNvSpPr/>
          <p:nvPr/>
        </p:nvSpPr>
        <p:spPr>
          <a:xfrm>
            <a:off x="7270601" y="515198"/>
            <a:ext cx="2718072" cy="2566110"/>
          </a:xfrm>
          <a:prstGeom prst="wedgeEllipseCallout">
            <a:avLst>
              <a:gd name="adj1" fmla="val -10735"/>
              <a:gd name="adj2" fmla="val 39959"/>
            </a:avLst>
          </a:prstGeom>
          <a:solidFill>
            <a:schemeClr val="accent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smtClean="0">
              <a:solidFill>
                <a:prstClr val="white"/>
              </a:solidFill>
            </a:endParaRPr>
          </a:p>
          <a:p>
            <a:pPr algn="ctr"/>
            <a:endParaRPr lang="en-US" sz="1400" dirty="0">
              <a:solidFill>
                <a:prstClr val="white"/>
              </a:solidFill>
            </a:endParaRPr>
          </a:p>
          <a:p>
            <a:pPr algn="ctr"/>
            <a:endParaRPr lang="en-US" sz="1400" dirty="0" smtClean="0">
              <a:solidFill>
                <a:prstClr val="white"/>
              </a:solidFill>
            </a:endParaRPr>
          </a:p>
          <a:p>
            <a:pPr algn="ctr"/>
            <a:r>
              <a:rPr lang="en-US" sz="1400" b="1" dirty="0" smtClean="0">
                <a:solidFill>
                  <a:prstClr val="white"/>
                </a:solidFill>
              </a:rPr>
              <a:t>“</a:t>
            </a:r>
            <a:r>
              <a:rPr lang="en-US" sz="1400" b="1" dirty="0">
                <a:solidFill>
                  <a:prstClr val="white"/>
                </a:solidFill>
              </a:rPr>
              <a:t>I do not, and likely will not conduct PTIs as a recruiter, but by now knowing this procedure exists, I will look to escort my MEPS TCs and ESSs for their PTIs</a:t>
            </a:r>
            <a:r>
              <a:rPr lang="en-US" sz="1400" b="1" dirty="0" smtClean="0">
                <a:solidFill>
                  <a:prstClr val="white"/>
                </a:solidFill>
              </a:rPr>
              <a:t>.”</a:t>
            </a:r>
          </a:p>
          <a:p>
            <a:pPr algn="ctr"/>
            <a:endParaRPr lang="en-US" sz="1400" b="1" dirty="0" smtClean="0">
              <a:solidFill>
                <a:prstClr val="white"/>
              </a:solidFill>
            </a:endParaRPr>
          </a:p>
          <a:p>
            <a:pPr algn="ctr"/>
            <a:endParaRPr lang="en-US" sz="1400" i="1" dirty="0">
              <a:solidFill>
                <a:prstClr val="white"/>
              </a:solidFill>
            </a:endParaRPr>
          </a:p>
        </p:txBody>
      </p:sp>
      <p:sp>
        <p:nvSpPr>
          <p:cNvPr id="2" name="Title 1"/>
          <p:cNvSpPr>
            <a:spLocks noGrp="1"/>
          </p:cNvSpPr>
          <p:nvPr>
            <p:ph type="title"/>
          </p:nvPr>
        </p:nvSpPr>
        <p:spPr/>
        <p:txBody>
          <a:bodyPr/>
          <a:lstStyle/>
          <a:p>
            <a:r>
              <a:rPr lang="en-US" dirty="0"/>
              <a:t>Attendee Feedback</a:t>
            </a:r>
          </a:p>
        </p:txBody>
      </p:sp>
      <p:sp>
        <p:nvSpPr>
          <p:cNvPr id="13" name="TextBox 12"/>
          <p:cNvSpPr txBox="1"/>
          <p:nvPr/>
        </p:nvSpPr>
        <p:spPr>
          <a:xfrm>
            <a:off x="7559955" y="5126313"/>
            <a:ext cx="1945436" cy="1329595"/>
          </a:xfrm>
          <a:prstGeom prst="rect">
            <a:avLst/>
          </a:prstGeom>
          <a:noFill/>
        </p:spPr>
        <p:txBody>
          <a:bodyPr wrap="square" lIns="0" tIns="0" rIns="0" bIns="0" rtlCol="0" anchor="t">
            <a:spAutoFit/>
          </a:bodyPr>
          <a:lstStyle/>
          <a:p>
            <a:pPr>
              <a:lnSpc>
                <a:spcPct val="120000"/>
              </a:lnSpc>
            </a:pPr>
            <a:r>
              <a:rPr lang="en-US" sz="1200" b="1" dirty="0"/>
              <a:t>Many participants were unaware of the nature and use of Career Exploration Scores and the training provided this framework for them.</a:t>
            </a:r>
          </a:p>
        </p:txBody>
      </p:sp>
      <p:sp>
        <p:nvSpPr>
          <p:cNvPr id="14" name="TextBox 13"/>
          <p:cNvSpPr txBox="1"/>
          <p:nvPr/>
        </p:nvSpPr>
        <p:spPr>
          <a:xfrm>
            <a:off x="7561293" y="4467894"/>
            <a:ext cx="1944098" cy="664797"/>
          </a:xfrm>
          <a:prstGeom prst="rect">
            <a:avLst/>
          </a:prstGeom>
          <a:noFill/>
        </p:spPr>
        <p:txBody>
          <a:bodyPr wrap="square" lIns="0" tIns="0" rIns="0" bIns="0" rtlCol="0" anchor="t">
            <a:spAutoFit/>
          </a:bodyPr>
          <a:lstStyle/>
          <a:p>
            <a:pPr>
              <a:lnSpc>
                <a:spcPct val="120000"/>
              </a:lnSpc>
            </a:pPr>
            <a:r>
              <a:rPr lang="en-US" sz="3600" b="1" dirty="0">
                <a:solidFill>
                  <a:srgbClr val="5B9BD5"/>
                </a:solidFill>
              </a:rPr>
              <a:t>Theme</a:t>
            </a:r>
            <a:endParaRPr lang="en-US" sz="1200" b="1" dirty="0">
              <a:solidFill>
                <a:srgbClr val="5B9BD5"/>
              </a:solidFill>
            </a:endParaRPr>
          </a:p>
        </p:txBody>
      </p:sp>
      <p:sp>
        <p:nvSpPr>
          <p:cNvPr id="19" name="TextBox 18"/>
          <p:cNvSpPr txBox="1"/>
          <p:nvPr/>
        </p:nvSpPr>
        <p:spPr>
          <a:xfrm>
            <a:off x="5430540" y="5126313"/>
            <a:ext cx="1545336" cy="664797"/>
          </a:xfrm>
          <a:prstGeom prst="rect">
            <a:avLst/>
          </a:prstGeom>
          <a:noFill/>
        </p:spPr>
        <p:txBody>
          <a:bodyPr wrap="square" lIns="0" tIns="0" rIns="0" bIns="0" rtlCol="0" anchor="t">
            <a:spAutoFit/>
          </a:bodyPr>
          <a:lstStyle/>
          <a:p>
            <a:pPr>
              <a:lnSpc>
                <a:spcPct val="120000"/>
              </a:lnSpc>
            </a:pPr>
            <a:r>
              <a:rPr lang="en-US" sz="1200" b="1" dirty="0"/>
              <a:t>were satisfied or very satisfied with the training.</a:t>
            </a:r>
          </a:p>
        </p:txBody>
      </p:sp>
      <p:sp>
        <p:nvSpPr>
          <p:cNvPr id="20" name="TextBox 19"/>
          <p:cNvSpPr txBox="1"/>
          <p:nvPr/>
        </p:nvSpPr>
        <p:spPr>
          <a:xfrm>
            <a:off x="5430540" y="4467894"/>
            <a:ext cx="1636776" cy="664797"/>
          </a:xfrm>
          <a:prstGeom prst="rect">
            <a:avLst/>
          </a:prstGeom>
          <a:noFill/>
        </p:spPr>
        <p:txBody>
          <a:bodyPr wrap="square" lIns="0" tIns="0" rIns="0" bIns="0" rtlCol="0" anchor="t">
            <a:spAutoFit/>
          </a:bodyPr>
          <a:lstStyle/>
          <a:p>
            <a:pPr>
              <a:lnSpc>
                <a:spcPct val="120000"/>
              </a:lnSpc>
            </a:pPr>
            <a:r>
              <a:rPr lang="en-US" sz="3600" b="1" dirty="0">
                <a:solidFill>
                  <a:srgbClr val="5B9BD5"/>
                </a:solidFill>
              </a:rPr>
              <a:t>93%</a:t>
            </a:r>
          </a:p>
        </p:txBody>
      </p:sp>
      <p:sp>
        <p:nvSpPr>
          <p:cNvPr id="23" name="TextBox 22"/>
          <p:cNvSpPr txBox="1"/>
          <p:nvPr/>
        </p:nvSpPr>
        <p:spPr>
          <a:xfrm>
            <a:off x="3114565" y="5132691"/>
            <a:ext cx="1731896" cy="886397"/>
          </a:xfrm>
          <a:prstGeom prst="rect">
            <a:avLst/>
          </a:prstGeom>
          <a:noFill/>
        </p:spPr>
        <p:txBody>
          <a:bodyPr wrap="square" lIns="0" tIns="0" rIns="0" bIns="0" rtlCol="0" anchor="t">
            <a:spAutoFit/>
          </a:bodyPr>
          <a:lstStyle/>
          <a:p>
            <a:pPr>
              <a:lnSpc>
                <a:spcPct val="120000"/>
              </a:lnSpc>
            </a:pPr>
            <a:r>
              <a:rPr lang="en-US" sz="1200" b="1" dirty="0"/>
              <a:t>did not know much about the site until they participated in the online training.</a:t>
            </a:r>
          </a:p>
        </p:txBody>
      </p:sp>
      <p:sp>
        <p:nvSpPr>
          <p:cNvPr id="24" name="TextBox 23"/>
          <p:cNvSpPr txBox="1"/>
          <p:nvPr/>
        </p:nvSpPr>
        <p:spPr>
          <a:xfrm>
            <a:off x="3209685" y="4461516"/>
            <a:ext cx="1636776" cy="664797"/>
          </a:xfrm>
          <a:prstGeom prst="rect">
            <a:avLst/>
          </a:prstGeom>
          <a:noFill/>
        </p:spPr>
        <p:txBody>
          <a:bodyPr wrap="square" lIns="0" tIns="0" rIns="0" bIns="0" rtlCol="0" anchor="t">
            <a:spAutoFit/>
          </a:bodyPr>
          <a:lstStyle/>
          <a:p>
            <a:pPr>
              <a:lnSpc>
                <a:spcPct val="120000"/>
              </a:lnSpc>
            </a:pPr>
            <a:r>
              <a:rPr lang="en-US" sz="3600" b="1" dirty="0">
                <a:solidFill>
                  <a:srgbClr val="5B9BD5"/>
                </a:solidFill>
              </a:rPr>
              <a:t>75%</a:t>
            </a:r>
          </a:p>
        </p:txBody>
      </p:sp>
      <p:sp>
        <p:nvSpPr>
          <p:cNvPr id="16" name="Oval Callout 15"/>
          <p:cNvSpPr/>
          <p:nvPr/>
        </p:nvSpPr>
        <p:spPr>
          <a:xfrm>
            <a:off x="9240909" y="2060609"/>
            <a:ext cx="2536194" cy="2341543"/>
          </a:xfrm>
          <a:prstGeom prst="wedgeEllipseCallout">
            <a:avLst>
              <a:gd name="adj1" fmla="val -10735"/>
              <a:gd name="adj2" fmla="val 39959"/>
            </a:avLst>
          </a:prstGeom>
          <a:solidFill>
            <a:schemeClr val="accent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solidFill>
                  <a:prstClr val="white"/>
                </a:solidFill>
              </a:rPr>
              <a:t>“A lot of information provided throughout the presentation and interaction with the variety of participants from different agencies and services.”</a:t>
            </a:r>
          </a:p>
        </p:txBody>
      </p:sp>
      <p:sp>
        <p:nvSpPr>
          <p:cNvPr id="22" name="Oval Callout 21"/>
          <p:cNvSpPr/>
          <p:nvPr/>
        </p:nvSpPr>
        <p:spPr>
          <a:xfrm>
            <a:off x="5035811" y="1645015"/>
            <a:ext cx="2851878" cy="2710208"/>
          </a:xfrm>
          <a:prstGeom prst="wedgeEllipseCallout">
            <a:avLst>
              <a:gd name="adj1" fmla="val -10735"/>
              <a:gd name="adj2" fmla="val 39959"/>
            </a:avLst>
          </a:prstGeom>
          <a:solidFill>
            <a:schemeClr val="accent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b="1" i="1" dirty="0" smtClean="0">
              <a:solidFill>
                <a:prstClr val="white"/>
              </a:solidFill>
            </a:endParaRPr>
          </a:p>
          <a:p>
            <a:pPr algn="ctr"/>
            <a:endParaRPr lang="en-US" sz="1400" b="1" i="1" dirty="0">
              <a:solidFill>
                <a:prstClr val="white"/>
              </a:solidFill>
            </a:endParaRPr>
          </a:p>
          <a:p>
            <a:pPr algn="ctr"/>
            <a:endParaRPr lang="en-US" sz="1400" b="1" i="1" dirty="0" smtClean="0">
              <a:solidFill>
                <a:prstClr val="white"/>
              </a:solidFill>
            </a:endParaRPr>
          </a:p>
          <a:p>
            <a:pPr algn="ctr"/>
            <a:r>
              <a:rPr lang="en-US" sz="1400" b="1" i="1" dirty="0" smtClean="0">
                <a:solidFill>
                  <a:prstClr val="white"/>
                </a:solidFill>
              </a:rPr>
              <a:t>“</a:t>
            </a:r>
            <a:r>
              <a:rPr lang="en-US" sz="1400" b="1" dirty="0" smtClean="0">
                <a:solidFill>
                  <a:prstClr val="white"/>
                </a:solidFill>
              </a:rPr>
              <a:t>As </a:t>
            </a:r>
            <a:r>
              <a:rPr lang="en-US" sz="1400" b="1" dirty="0">
                <a:solidFill>
                  <a:prstClr val="white"/>
                </a:solidFill>
              </a:rPr>
              <a:t>a recruiter, the content of this training is, without a doubt, completely game changing. It will allow me to access non-military friendly schools with ease and provide future generations with valuable tools."</a:t>
            </a:r>
          </a:p>
          <a:p>
            <a:pPr algn="ctr"/>
            <a:endParaRPr lang="en-US" sz="1400" b="1" dirty="0">
              <a:solidFill>
                <a:prstClr val="white"/>
              </a:solidFill>
            </a:endParaRPr>
          </a:p>
          <a:p>
            <a:pPr algn="ctr"/>
            <a:endParaRPr lang="en-US" sz="1400" i="1" dirty="0">
              <a:solidFill>
                <a:prstClr val="white"/>
              </a:solidFill>
            </a:endParaRPr>
          </a:p>
        </p:txBody>
      </p:sp>
      <p:sp>
        <p:nvSpPr>
          <p:cNvPr id="27" name="Oval Callout 26"/>
          <p:cNvSpPr/>
          <p:nvPr/>
        </p:nvSpPr>
        <p:spPr>
          <a:xfrm>
            <a:off x="493645" y="1905818"/>
            <a:ext cx="2753736" cy="2449182"/>
          </a:xfrm>
          <a:prstGeom prst="wedgeEllipseCallout">
            <a:avLst>
              <a:gd name="adj1" fmla="val -10735"/>
              <a:gd name="adj2" fmla="val 39959"/>
            </a:avLst>
          </a:prstGeom>
          <a:solidFill>
            <a:schemeClr val="accent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i="1" dirty="0">
                <a:solidFill>
                  <a:prstClr val="white"/>
                </a:solidFill>
              </a:rPr>
              <a:t>"Having very little experience with the ASVAB, I found it easy to retain information and overcome the learning curve. This was because of well-prepared content and a thoughtful and engaging structure"</a:t>
            </a:r>
          </a:p>
        </p:txBody>
      </p:sp>
    </p:spTree>
    <p:extLst>
      <p:ext uri="{BB962C8B-B14F-4D97-AF65-F5344CB8AC3E}">
        <p14:creationId xmlns:p14="http://schemas.microsoft.com/office/powerpoint/2010/main" val="190636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Effectiveness and use of PTI Proficiency Process</a:t>
            </a:r>
            <a:endParaRPr lang="en-US" dirty="0"/>
          </a:p>
        </p:txBody>
      </p:sp>
      <p:sp>
        <p:nvSpPr>
          <p:cNvPr id="3" name="Content Placeholder 2"/>
          <p:cNvSpPr>
            <a:spLocks noGrp="1"/>
          </p:cNvSpPr>
          <p:nvPr>
            <p:ph idx="1"/>
          </p:nvPr>
        </p:nvSpPr>
        <p:spPr/>
        <p:txBody>
          <a:bodyPr/>
          <a:lstStyle/>
          <a:p>
            <a:r>
              <a:rPr lang="en-US" dirty="0" smtClean="0"/>
              <a:t>PTI Codes are monitored for frequency of use.</a:t>
            </a:r>
          </a:p>
          <a:p>
            <a:r>
              <a:rPr lang="en-US" dirty="0" smtClean="0"/>
              <a:t>Each ESS receives a monthly reports on website analytics ( website traffic, number of student access codes used, time on websites, bounce rate, </a:t>
            </a:r>
            <a:r>
              <a:rPr lang="en-US" dirty="0" err="1" smtClean="0"/>
              <a:t>etc</a:t>
            </a:r>
            <a:r>
              <a:rPr lang="en-US" dirty="0" smtClean="0"/>
              <a:t>).  These reports are intended to inform marketing plans and can be shared during the IRCs as needed. </a:t>
            </a:r>
          </a:p>
          <a:p>
            <a:r>
              <a:rPr lang="en-US" dirty="0" smtClean="0"/>
              <a:t>Recruiters or unauthorized personnel using an access code intended for counselors or teachers will be deleted from website access and informed by email.</a:t>
            </a:r>
          </a:p>
          <a:p>
            <a:r>
              <a:rPr lang="en-US" dirty="0" smtClean="0"/>
              <a:t> We will have another in-person training session this year, dates TBD</a:t>
            </a:r>
          </a:p>
          <a:p>
            <a:endParaRPr lang="en-US" dirty="0"/>
          </a:p>
        </p:txBody>
      </p:sp>
    </p:spTree>
    <p:extLst>
      <p:ext uri="{BB962C8B-B14F-4D97-AF65-F5344CB8AC3E}">
        <p14:creationId xmlns:p14="http://schemas.microsoft.com/office/powerpoint/2010/main" val="1000312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2511"/>
          </a:xfrm>
        </p:spPr>
        <p:txBody>
          <a:bodyPr>
            <a:normAutofit/>
          </a:bodyPr>
          <a:lstStyle/>
          <a:p>
            <a:pPr algn="ctr"/>
            <a:r>
              <a:rPr lang="en-US" sz="4000" dirty="0" smtClean="0"/>
              <a:t>#</a:t>
            </a:r>
            <a:r>
              <a:rPr lang="en-US" sz="4000" dirty="0" err="1" smtClean="0"/>
              <a:t>OptionReady</a:t>
            </a:r>
            <a:endParaRPr lang="en-US" sz="4000" dirty="0"/>
          </a:p>
        </p:txBody>
      </p:sp>
    </p:spTree>
    <p:extLst>
      <p:ext uri="{BB962C8B-B14F-4D97-AF65-F5344CB8AC3E}">
        <p14:creationId xmlns:p14="http://schemas.microsoft.com/office/powerpoint/2010/main" val="3399481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t>
            </a:r>
            <a:r>
              <a:rPr lang="en-US" b="1" dirty="0" err="1"/>
              <a:t>optionready</a:t>
            </a:r>
            <a:r>
              <a:rPr lang="en-US" b="1" dirty="0"/>
              <a:t>? </a:t>
            </a:r>
            <a:endParaRPr lang="en-US" dirty="0"/>
          </a:p>
        </p:txBody>
      </p:sp>
      <p:sp>
        <p:nvSpPr>
          <p:cNvPr id="3" name="Content Placeholder 2"/>
          <p:cNvSpPr>
            <a:spLocks noGrp="1"/>
          </p:cNvSpPr>
          <p:nvPr>
            <p:ph idx="1"/>
          </p:nvPr>
        </p:nvSpPr>
        <p:spPr/>
        <p:txBody>
          <a:bodyPr>
            <a:normAutofit/>
          </a:bodyPr>
          <a:lstStyle/>
          <a:p>
            <a:r>
              <a:rPr lang="en-US" dirty="0" smtClean="0"/>
              <a:t>The ASVAB </a:t>
            </a:r>
            <a:r>
              <a:rPr lang="en-US" dirty="0"/>
              <a:t>CEP can be used </a:t>
            </a:r>
            <a:r>
              <a:rPr lang="en-US" dirty="0" smtClean="0"/>
              <a:t>in </a:t>
            </a:r>
            <a:r>
              <a:rPr lang="en-US" smtClean="0"/>
              <a:t>various ways: </a:t>
            </a:r>
            <a:endParaRPr lang="en-US" dirty="0" smtClean="0"/>
          </a:p>
          <a:p>
            <a:pPr lvl="2">
              <a:spcBef>
                <a:spcPts val="0"/>
              </a:spcBef>
            </a:pPr>
            <a:r>
              <a:rPr lang="en-US" dirty="0" smtClean="0"/>
              <a:t>Post-Secondary Options</a:t>
            </a:r>
          </a:p>
          <a:p>
            <a:pPr lvl="2">
              <a:spcBef>
                <a:spcPts val="0"/>
              </a:spcBef>
            </a:pPr>
            <a:r>
              <a:rPr lang="en-US" dirty="0" smtClean="0"/>
              <a:t>Career Options</a:t>
            </a:r>
          </a:p>
          <a:p>
            <a:pPr lvl="2">
              <a:spcBef>
                <a:spcPts val="0"/>
              </a:spcBef>
            </a:pPr>
            <a:r>
              <a:rPr lang="en-US" dirty="0" smtClean="0"/>
              <a:t>Score Release Options</a:t>
            </a:r>
          </a:p>
          <a:p>
            <a:pPr lvl="2">
              <a:spcBef>
                <a:spcPts val="0"/>
              </a:spcBef>
            </a:pPr>
            <a:r>
              <a:rPr lang="en-US" dirty="0" smtClean="0"/>
              <a:t>Scalable Implementation Options</a:t>
            </a:r>
          </a:p>
          <a:p>
            <a:pPr marL="914400" lvl="2" indent="0">
              <a:spcBef>
                <a:spcPts val="0"/>
              </a:spcBef>
              <a:buNone/>
            </a:pPr>
            <a:endParaRPr lang="en-US" dirty="0" smtClean="0"/>
          </a:p>
          <a:p>
            <a:pPr>
              <a:spcBef>
                <a:spcPts val="0"/>
              </a:spcBef>
            </a:pPr>
            <a:r>
              <a:rPr lang="en-US" dirty="0" smtClean="0"/>
              <a:t>Being #</a:t>
            </a:r>
            <a:r>
              <a:rPr lang="en-US" dirty="0" err="1" smtClean="0"/>
              <a:t>optionready</a:t>
            </a:r>
            <a:r>
              <a:rPr lang="en-US" dirty="0" smtClean="0"/>
              <a:t> is being informed about the options</a:t>
            </a:r>
          </a:p>
          <a:p>
            <a:r>
              <a:rPr lang="en-US" dirty="0" smtClean="0"/>
              <a:t>Landing page: asvabprogram.com/option-ready </a:t>
            </a:r>
          </a:p>
          <a:p>
            <a:pPr lvl="1"/>
            <a:r>
              <a:rPr lang="en-US" dirty="0" smtClean="0"/>
              <a:t>Sharable content </a:t>
            </a:r>
            <a:r>
              <a:rPr lang="en-US" dirty="0"/>
              <a:t>school counselors can easily use to inform their community about benefits of </a:t>
            </a:r>
            <a:r>
              <a:rPr lang="en-US" dirty="0" smtClean="0"/>
              <a:t>ASVAB CEP </a:t>
            </a:r>
            <a:r>
              <a:rPr lang="en-US" dirty="0"/>
              <a:t>participation and encourage sign </a:t>
            </a:r>
            <a:r>
              <a:rPr lang="en-US" dirty="0" smtClean="0"/>
              <a:t>up</a:t>
            </a:r>
          </a:p>
          <a:p>
            <a:pPr lvl="1"/>
            <a:r>
              <a:rPr lang="en-US" dirty="0" smtClean="0"/>
              <a:t>Sharing portal </a:t>
            </a:r>
            <a:r>
              <a:rPr lang="en-US" dirty="0"/>
              <a:t>for </a:t>
            </a:r>
            <a:r>
              <a:rPr lang="en-US" dirty="0" smtClean="0"/>
              <a:t>those who </a:t>
            </a:r>
            <a:r>
              <a:rPr lang="en-US" dirty="0"/>
              <a:t>wish to upload photos and videos from PTI workshops to encourage peer-to-peer </a:t>
            </a:r>
            <a:r>
              <a:rPr lang="en-US" dirty="0" smtClean="0"/>
              <a:t>sharing</a:t>
            </a:r>
            <a:endParaRPr lang="en-US" dirty="0"/>
          </a:p>
        </p:txBody>
      </p:sp>
    </p:spTree>
    <p:extLst>
      <p:ext uri="{BB962C8B-B14F-4D97-AF65-F5344CB8AC3E}">
        <p14:creationId xmlns:p14="http://schemas.microsoft.com/office/powerpoint/2010/main" val="42524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365125"/>
            <a:ext cx="11515061" cy="1325563"/>
          </a:xfrm>
        </p:spPr>
        <p:txBody>
          <a:bodyPr/>
          <a:lstStyle/>
          <a:p>
            <a:r>
              <a:rPr lang="en-US" dirty="0" smtClean="0"/>
              <a:t>Expert Panel/Needs Assessment:  Program Processes</a:t>
            </a:r>
            <a:endParaRPr lang="en-US" dirty="0"/>
          </a:p>
        </p:txBody>
      </p:sp>
      <p:sp>
        <p:nvSpPr>
          <p:cNvPr id="3" name="Content Placeholder 2"/>
          <p:cNvSpPr>
            <a:spLocks noGrp="1"/>
          </p:cNvSpPr>
          <p:nvPr>
            <p:ph idx="1"/>
          </p:nvPr>
        </p:nvSpPr>
        <p:spPr>
          <a:xfrm>
            <a:off x="838200" y="1394085"/>
            <a:ext cx="10515600" cy="4443190"/>
          </a:xfrm>
        </p:spPr>
        <p:txBody>
          <a:bodyPr>
            <a:normAutofit/>
          </a:bodyPr>
          <a:lstStyle/>
          <a:p>
            <a:pPr marL="0" indent="0">
              <a:buNone/>
            </a:pPr>
            <a:endParaRPr lang="en-US" dirty="0" smtClean="0"/>
          </a:p>
          <a:p>
            <a:r>
              <a:rPr lang="en-US" dirty="0" smtClean="0"/>
              <a:t>Develop </a:t>
            </a:r>
            <a:r>
              <a:rPr lang="en-US" dirty="0"/>
              <a:t>electronic reminder system to maintain contact with students and parents between testing and interpretation</a:t>
            </a:r>
            <a:r>
              <a:rPr lang="en-US" dirty="0" smtClean="0"/>
              <a:t>.</a:t>
            </a:r>
          </a:p>
          <a:p>
            <a:r>
              <a:rPr lang="en-US" dirty="0"/>
              <a:t>Develop a mechanism for including parents in the career exploration process</a:t>
            </a:r>
            <a:r>
              <a:rPr lang="en-US" dirty="0" smtClean="0"/>
              <a:t>.</a:t>
            </a:r>
          </a:p>
          <a:p>
            <a:r>
              <a:rPr lang="en-US" dirty="0"/>
              <a:t>Develop a protocol for sending personalized reminders of available resources and activities that can further engage the students in reflecting on their assessment results and career/educational exploration plans.</a:t>
            </a:r>
            <a:endParaRPr lang="en-US" dirty="0" smtClean="0"/>
          </a:p>
          <a:p>
            <a:r>
              <a:rPr lang="en-US" dirty="0" smtClean="0"/>
              <a:t>Session numbers and other manual processes hindering effectiveness of program (Needs Assessment Finding)</a:t>
            </a:r>
          </a:p>
          <a:p>
            <a:pPr lvl="1"/>
            <a:r>
              <a:rPr lang="en-US" b="1" dirty="0" smtClean="0"/>
              <a:t>Business Modernization Contract</a:t>
            </a:r>
          </a:p>
          <a:p>
            <a:pPr lvl="2"/>
            <a:r>
              <a:rPr lang="en-US" b="1" dirty="0" smtClean="0"/>
              <a:t>Includes a look at manual processes that occur throughout the lifecycle of the CEP, from scheduling to accountability.  Includes requirements gathering to update legacy systems.  Joint project with USMEPCOM.  June 2019-2020</a:t>
            </a:r>
          </a:p>
          <a:p>
            <a:pPr marL="0" indent="0">
              <a:buNone/>
            </a:pPr>
            <a:endParaRPr lang="en-US" dirty="0" smtClean="0"/>
          </a:p>
          <a:p>
            <a:endParaRPr lang="en-US" dirty="0"/>
          </a:p>
        </p:txBody>
      </p:sp>
    </p:spTree>
    <p:extLst>
      <p:ext uri="{BB962C8B-B14F-4D97-AF65-F5344CB8AC3E}">
        <p14:creationId xmlns:p14="http://schemas.microsoft.com/office/powerpoint/2010/main" val="1320050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8" y="1825625"/>
            <a:ext cx="5391914" cy="4351338"/>
          </a:xfrm>
        </p:spPr>
        <p:txBody>
          <a:bodyPr>
            <a:normAutofit/>
          </a:bodyPr>
          <a:lstStyle/>
          <a:p>
            <a:pPr marL="0" indent="0">
              <a:buNone/>
            </a:pPr>
            <a:r>
              <a:rPr lang="en-US" altLang="en-US" b="1" dirty="0" smtClean="0">
                <a:solidFill>
                  <a:srgbClr val="C00000"/>
                </a:solidFill>
                <a:latin typeface="Arial" charset="0"/>
                <a:ea typeface="Arial" charset="0"/>
              </a:rPr>
              <a:t>Goal: </a:t>
            </a:r>
            <a:r>
              <a:rPr lang="en-US" altLang="en-US" dirty="0">
                <a:latin typeface="Arial" charset="0"/>
                <a:ea typeface="Arial" charset="0"/>
              </a:rPr>
              <a:t>Reach </a:t>
            </a:r>
            <a:r>
              <a:rPr lang="en-US" dirty="0">
                <a:latin typeface="Arial" charset="0"/>
                <a:ea typeface="Arial" charset="0"/>
              </a:rPr>
              <a:t>1 million </a:t>
            </a:r>
            <a:r>
              <a:rPr lang="en-US" dirty="0" smtClean="0">
                <a:latin typeface="Arial" charset="0"/>
                <a:ea typeface="Arial" charset="0"/>
              </a:rPr>
              <a:t>participants </a:t>
            </a:r>
            <a:r>
              <a:rPr lang="en-US" dirty="0">
                <a:latin typeface="Arial" charset="0"/>
                <a:ea typeface="Arial" charset="0"/>
              </a:rPr>
              <a:t>in the ASVAB CEP within one academic year</a:t>
            </a:r>
            <a:endParaRPr lang="en-US" altLang="en-US" b="1" dirty="0" smtClean="0">
              <a:solidFill>
                <a:srgbClr val="C00000"/>
              </a:solidFill>
              <a:latin typeface="Arial" charset="0"/>
              <a:ea typeface="Arial" charset="0"/>
            </a:endParaRPr>
          </a:p>
          <a:p>
            <a:pPr marL="0" indent="0">
              <a:buNone/>
            </a:pPr>
            <a:r>
              <a:rPr lang="en-US" b="1" dirty="0" smtClean="0">
                <a:solidFill>
                  <a:srgbClr val="C00000"/>
                </a:solidFill>
                <a:latin typeface="Arial" charset="0"/>
                <a:ea typeface="Arial" charset="0"/>
              </a:rPr>
              <a:t>Purpose</a:t>
            </a:r>
            <a:r>
              <a:rPr lang="en-US" b="1" dirty="0">
                <a:solidFill>
                  <a:srgbClr val="C00000"/>
                </a:solidFill>
                <a:latin typeface="Arial" charset="0"/>
                <a:ea typeface="Arial" charset="0"/>
              </a:rPr>
              <a:t>:</a:t>
            </a:r>
            <a:r>
              <a:rPr lang="en-US" dirty="0">
                <a:latin typeface="Arial" charset="0"/>
              </a:rPr>
              <a:t> </a:t>
            </a:r>
            <a:r>
              <a:rPr lang="en-US" dirty="0" smtClean="0">
                <a:latin typeface="Arial" charset="0"/>
              </a:rPr>
              <a:t>Correct misconceptions to improve reputation. Build awareness of the benefits of participation to increase participation.</a:t>
            </a:r>
          </a:p>
          <a:p>
            <a:pPr marL="0" indent="0">
              <a:buNone/>
            </a:pPr>
            <a:r>
              <a:rPr lang="en-US" b="1" dirty="0" smtClean="0">
                <a:solidFill>
                  <a:srgbClr val="C00000"/>
                </a:solidFill>
                <a:latin typeface="Arial" charset="0"/>
                <a:ea typeface="Arial" charset="0"/>
              </a:rPr>
              <a:t>Metrics to Gauge Success:</a:t>
            </a:r>
            <a:r>
              <a:rPr lang="en-US" dirty="0" smtClean="0">
                <a:latin typeface="Arial" charset="0"/>
              </a:rPr>
              <a:t> </a:t>
            </a:r>
          </a:p>
          <a:p>
            <a:pPr>
              <a:spcBef>
                <a:spcPts val="0"/>
              </a:spcBef>
            </a:pPr>
            <a:r>
              <a:rPr lang="en-US" dirty="0" smtClean="0">
                <a:latin typeface="Arial" charset="0"/>
              </a:rPr>
              <a:t>Number of landing page visits</a:t>
            </a:r>
          </a:p>
          <a:p>
            <a:pPr>
              <a:spcBef>
                <a:spcPts val="0"/>
              </a:spcBef>
            </a:pPr>
            <a:r>
              <a:rPr lang="en-US" dirty="0" smtClean="0">
                <a:latin typeface="Arial" charset="0"/>
              </a:rPr>
              <a:t>Number of toolkit downloads and content shares </a:t>
            </a:r>
          </a:p>
          <a:p>
            <a:pPr>
              <a:spcBef>
                <a:spcPts val="0"/>
              </a:spcBef>
            </a:pPr>
            <a:r>
              <a:rPr lang="en-US" dirty="0">
                <a:latin typeface="Arial" charset="0"/>
              </a:rPr>
              <a:t>Number of #optionready engagements on social</a:t>
            </a:r>
          </a:p>
          <a:p>
            <a:pPr>
              <a:spcBef>
                <a:spcPts val="0"/>
              </a:spcBef>
            </a:pPr>
            <a:r>
              <a:rPr lang="en-US" dirty="0">
                <a:latin typeface="Arial" charset="0"/>
              </a:rPr>
              <a:t>Number of photos and videos submitted via sharing portal</a:t>
            </a:r>
          </a:p>
          <a:p>
            <a:pPr>
              <a:spcBef>
                <a:spcPts val="0"/>
              </a:spcBef>
            </a:pPr>
            <a:r>
              <a:rPr lang="en-US" dirty="0" smtClean="0">
                <a:latin typeface="Arial" charset="0"/>
              </a:rPr>
              <a:t>Increase in participation</a:t>
            </a:r>
          </a:p>
          <a:p>
            <a:pPr>
              <a:spcBef>
                <a:spcPts val="0"/>
              </a:spcBef>
            </a:pPr>
            <a:r>
              <a:rPr lang="en-US" dirty="0" smtClean="0">
                <a:latin typeface="Arial" charset="0"/>
              </a:rPr>
              <a:t>Increase in bring it to your school requests </a:t>
            </a:r>
          </a:p>
          <a:p>
            <a:pPr marL="0" indent="0">
              <a:buNone/>
            </a:pPr>
            <a:endParaRPr lang="en-US" dirty="0"/>
          </a:p>
        </p:txBody>
      </p:sp>
      <p:sp>
        <p:nvSpPr>
          <p:cNvPr id="4" name="Title 1"/>
          <p:cNvSpPr>
            <a:spLocks noGrp="1"/>
          </p:cNvSpPr>
          <p:nvPr>
            <p:ph type="title"/>
          </p:nvPr>
        </p:nvSpPr>
        <p:spPr/>
        <p:txBody>
          <a:bodyPr>
            <a:normAutofit/>
          </a:bodyPr>
          <a:lstStyle/>
          <a:p>
            <a:r>
              <a:rPr lang="en-US" b="1" dirty="0"/>
              <a:t>#optionready Campaign</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9256" y="1111825"/>
            <a:ext cx="2735887" cy="87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228704" y="283665"/>
            <a:ext cx="4737544" cy="6258424"/>
          </a:xfrm>
          <a:prstGeom prst="rect">
            <a:avLst/>
          </a:prstGeom>
        </p:spPr>
      </p:pic>
    </p:spTree>
    <p:extLst>
      <p:ext uri="{BB962C8B-B14F-4D97-AF65-F5344CB8AC3E}">
        <p14:creationId xmlns:p14="http://schemas.microsoft.com/office/powerpoint/2010/main" val="2864995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smtClean="0">
                <a:latin typeface="Gotham Medium"/>
                <a:ea typeface="Gotham Medium"/>
                <a:cs typeface="Gotham Medium"/>
              </a:rPr>
              <a:t>Monthly Toolkit</a:t>
            </a:r>
          </a:p>
        </p:txBody>
      </p:sp>
      <p:sp>
        <p:nvSpPr>
          <p:cNvPr id="6" name="Content Placeholder 2">
            <a:extLst>
              <a:ext uri="{FF2B5EF4-FFF2-40B4-BE49-F238E27FC236}"/>
            </a:extLst>
          </p:cNvPr>
          <p:cNvSpPr txBox="1">
            <a:spLocks/>
          </p:cNvSpPr>
          <p:nvPr/>
        </p:nvSpPr>
        <p:spPr>
          <a:xfrm>
            <a:off x="762001" y="1600201"/>
            <a:ext cx="4762500" cy="5077884"/>
          </a:xfrm>
          <a:prstGeom prst="rect">
            <a:avLst/>
          </a:prstGeom>
        </p:spPr>
        <p:txBody>
          <a:bodyPr lIns="91440" tIns="45720" rIns="91440" bIns="45720"/>
          <a:lstStyle>
            <a:lvl1pPr marL="342900" indent="-342900" algn="l" defTabSz="457200" rtl="0" eaLnBrk="1" latinLnBrk="0" hangingPunct="1">
              <a:spcBef>
                <a:spcPct val="20000"/>
              </a:spcBef>
              <a:buClr>
                <a:srgbClr val="25ACAC"/>
              </a:buClr>
              <a:buFont typeface="Arial"/>
              <a:buChar char="•"/>
              <a:defRPr sz="2400" kern="1200">
                <a:solidFill>
                  <a:schemeClr val="tx1">
                    <a:lumMod val="75000"/>
                    <a:lumOff val="25000"/>
                  </a:schemeClr>
                </a:solidFill>
                <a:latin typeface="Futuru"/>
                <a:ea typeface="+mn-ea"/>
                <a:cs typeface="Futuru"/>
              </a:defRPr>
            </a:lvl1pPr>
            <a:lvl2pPr marL="742950" indent="-285750" algn="l" defTabSz="457200" rtl="0" eaLnBrk="1" latinLnBrk="0" hangingPunct="1">
              <a:spcBef>
                <a:spcPct val="20000"/>
              </a:spcBef>
              <a:buClr>
                <a:srgbClr val="25ACAC"/>
              </a:buClr>
              <a:buFont typeface="Arial"/>
              <a:buChar char="–"/>
              <a:defRPr sz="2200" kern="1200">
                <a:solidFill>
                  <a:schemeClr val="tx1">
                    <a:lumMod val="75000"/>
                    <a:lumOff val="25000"/>
                  </a:schemeClr>
                </a:solidFill>
                <a:latin typeface="Futuru"/>
                <a:ea typeface="+mn-ea"/>
                <a:cs typeface="Futuru"/>
              </a:defRPr>
            </a:lvl2pPr>
            <a:lvl3pPr marL="1143000" indent="-228600" algn="l" defTabSz="457200" rtl="0" eaLnBrk="1" latinLnBrk="0" hangingPunct="1">
              <a:spcBef>
                <a:spcPct val="20000"/>
              </a:spcBef>
              <a:buClr>
                <a:srgbClr val="25ACAC"/>
              </a:buClr>
              <a:buFont typeface="Arial"/>
              <a:buChar char="•"/>
              <a:defRPr sz="1800" kern="1200">
                <a:solidFill>
                  <a:schemeClr val="tx1">
                    <a:lumMod val="75000"/>
                    <a:lumOff val="25000"/>
                  </a:schemeClr>
                </a:solidFill>
                <a:latin typeface="Futuru"/>
                <a:ea typeface="+mn-ea"/>
                <a:cs typeface="Futuru"/>
              </a:defRPr>
            </a:lvl3pPr>
            <a:lvl4pPr marL="1600200" indent="-228600" algn="l" defTabSz="457200" rtl="0" eaLnBrk="1" latinLnBrk="0" hangingPunct="1">
              <a:spcBef>
                <a:spcPct val="20000"/>
              </a:spcBef>
              <a:buClr>
                <a:srgbClr val="25ACAC"/>
              </a:buClr>
              <a:buFont typeface="Arial"/>
              <a:buChar char="–"/>
              <a:defRPr sz="1800" kern="1200">
                <a:solidFill>
                  <a:schemeClr val="tx1">
                    <a:lumMod val="75000"/>
                    <a:lumOff val="25000"/>
                  </a:schemeClr>
                </a:solidFill>
                <a:latin typeface="Futuru"/>
                <a:ea typeface="+mn-ea"/>
                <a:cs typeface="Futuru"/>
              </a:defRPr>
            </a:lvl4pPr>
            <a:lvl5pPr marL="2057400" indent="-228600" algn="l" defTabSz="457200" rtl="0" eaLnBrk="1" latinLnBrk="0" hangingPunct="1">
              <a:spcBef>
                <a:spcPct val="20000"/>
              </a:spcBef>
              <a:buClr>
                <a:srgbClr val="25ACAC"/>
              </a:buClr>
              <a:buFont typeface="Arial"/>
              <a:buChar char="»"/>
              <a:defRPr sz="1800" kern="1200">
                <a:solidFill>
                  <a:schemeClr val="tx1">
                    <a:lumMod val="75000"/>
                    <a:lumOff val="25000"/>
                  </a:schemeClr>
                </a:solidFill>
                <a:latin typeface="Futuru"/>
                <a:ea typeface="+mn-ea"/>
                <a:cs typeface="Futuru"/>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267" b="1" dirty="0">
                <a:solidFill>
                  <a:schemeClr val="tx1"/>
                </a:solidFill>
                <a:latin typeface="Gotham Light"/>
              </a:rPr>
              <a:t>Two-part Goal: </a:t>
            </a:r>
          </a:p>
          <a:p>
            <a:pPr>
              <a:buFont typeface="+mj-lt"/>
              <a:buAutoNum type="arabicPeriod"/>
              <a:defRPr/>
            </a:pPr>
            <a:r>
              <a:rPr lang="en-US" sz="2267" dirty="0">
                <a:solidFill>
                  <a:schemeClr val="tx1"/>
                </a:solidFill>
                <a:latin typeface="Gotham Light"/>
              </a:rPr>
              <a:t>Make it simple </a:t>
            </a:r>
            <a:r>
              <a:rPr lang="en-US" sz="2267" dirty="0" smtClean="0">
                <a:solidFill>
                  <a:schemeClr val="tx1"/>
                </a:solidFill>
                <a:latin typeface="Gotham Light"/>
              </a:rPr>
              <a:t>to engage with ASVAB CEP on social media</a:t>
            </a:r>
            <a:endParaRPr lang="en-US" sz="2267" dirty="0">
              <a:solidFill>
                <a:schemeClr val="tx1"/>
              </a:solidFill>
              <a:latin typeface="Gotham Light"/>
            </a:endParaRPr>
          </a:p>
          <a:p>
            <a:pPr>
              <a:buFont typeface="+mj-lt"/>
              <a:buAutoNum type="arabicPeriod"/>
              <a:defRPr/>
            </a:pPr>
            <a:r>
              <a:rPr lang="en-US" sz="2267" dirty="0">
                <a:solidFill>
                  <a:schemeClr val="tx1"/>
                </a:solidFill>
                <a:latin typeface="Gotham Light"/>
              </a:rPr>
              <a:t>Increase student participation </a:t>
            </a:r>
          </a:p>
          <a:p>
            <a:pPr marL="0" indent="0">
              <a:buNone/>
              <a:defRPr/>
            </a:pPr>
            <a:endParaRPr lang="en-US" sz="2267" dirty="0">
              <a:solidFill>
                <a:schemeClr val="tx1"/>
              </a:solidFill>
              <a:latin typeface="Gotham Light"/>
            </a:endParaRPr>
          </a:p>
          <a:p>
            <a:pPr marL="0" indent="0">
              <a:buNone/>
              <a:defRPr/>
            </a:pPr>
            <a:r>
              <a:rPr lang="en-US" sz="2267" dirty="0">
                <a:solidFill>
                  <a:schemeClr val="tx1"/>
                </a:solidFill>
                <a:latin typeface="Gotham Light"/>
              </a:rPr>
              <a:t>#</a:t>
            </a:r>
            <a:r>
              <a:rPr lang="en-US" sz="2267" dirty="0" err="1">
                <a:solidFill>
                  <a:schemeClr val="tx1"/>
                </a:solidFill>
                <a:latin typeface="Gotham Light"/>
              </a:rPr>
              <a:t>whatsyourdreamjob</a:t>
            </a:r>
            <a:r>
              <a:rPr lang="en-US" sz="2267" dirty="0">
                <a:solidFill>
                  <a:schemeClr val="tx1"/>
                </a:solidFill>
                <a:latin typeface="Gotham Light"/>
              </a:rPr>
              <a:t> </a:t>
            </a:r>
            <a:endParaRPr lang="en-US" sz="2267" dirty="0" smtClean="0">
              <a:solidFill>
                <a:schemeClr val="tx1"/>
              </a:solidFill>
              <a:latin typeface="Gotham Light"/>
            </a:endParaRPr>
          </a:p>
          <a:p>
            <a:pPr marL="0" indent="0">
              <a:buNone/>
              <a:defRPr/>
            </a:pPr>
            <a:r>
              <a:rPr lang="en-US" sz="2267" dirty="0" smtClean="0">
                <a:solidFill>
                  <a:schemeClr val="tx1"/>
                </a:solidFill>
                <a:latin typeface="Gotham Light"/>
              </a:rPr>
              <a:t>#</a:t>
            </a:r>
            <a:r>
              <a:rPr lang="en-US" sz="2267" dirty="0" err="1" smtClean="0">
                <a:solidFill>
                  <a:schemeClr val="tx1"/>
                </a:solidFill>
                <a:latin typeface="Gotham Light"/>
              </a:rPr>
              <a:t>optionready</a:t>
            </a:r>
            <a:endParaRPr lang="en-US" sz="2267" dirty="0">
              <a:solidFill>
                <a:schemeClr val="tx1"/>
              </a:solidFill>
              <a:latin typeface="Gotham Light"/>
            </a:endParaRPr>
          </a:p>
          <a:p>
            <a:pPr marL="0" indent="0">
              <a:buNone/>
              <a:defRPr/>
            </a:pPr>
            <a:r>
              <a:rPr lang="en-US" sz="2267" dirty="0" smtClean="0">
                <a:solidFill>
                  <a:schemeClr val="tx1"/>
                </a:solidFill>
                <a:latin typeface="Gotham Light"/>
              </a:rPr>
              <a:t>Key </a:t>
            </a:r>
            <a:r>
              <a:rPr lang="en-US" sz="2267" dirty="0">
                <a:solidFill>
                  <a:schemeClr val="tx1"/>
                </a:solidFill>
                <a:latin typeface="Gotham Light"/>
              </a:rPr>
              <a:t>Messages</a:t>
            </a:r>
          </a:p>
          <a:p>
            <a:pPr>
              <a:defRPr/>
            </a:pPr>
            <a:r>
              <a:rPr lang="en-US" sz="2267" dirty="0">
                <a:solidFill>
                  <a:schemeClr val="tx1"/>
                </a:solidFill>
                <a:latin typeface="Gotham Light"/>
              </a:rPr>
              <a:t>Sample Posts</a:t>
            </a:r>
          </a:p>
          <a:p>
            <a:pPr>
              <a:defRPr/>
            </a:pPr>
            <a:r>
              <a:rPr lang="en-US" sz="2267" dirty="0">
                <a:solidFill>
                  <a:schemeClr val="tx1"/>
                </a:solidFill>
                <a:latin typeface="Gotham Light"/>
              </a:rPr>
              <a:t>Links to all channels</a:t>
            </a:r>
          </a:p>
        </p:txBody>
      </p:sp>
      <p:cxnSp>
        <p:nvCxnSpPr>
          <p:cNvPr id="8" name="Straight Connector 7">
            <a:extLst>
              <a:ext uri="{FF2B5EF4-FFF2-40B4-BE49-F238E27FC236}"/>
            </a:extLst>
          </p:cNvPr>
          <p:cNvCxnSpPr/>
          <p:nvPr/>
        </p:nvCxnSpPr>
        <p:spPr>
          <a:xfrm>
            <a:off x="5524500" y="1475317"/>
            <a:ext cx="0" cy="506306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40965" name="Picture 6" descr="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8767" y="366184"/>
            <a:ext cx="539751" cy="54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951" y="1384301"/>
            <a:ext cx="52197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373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National Events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0656739"/>
              </p:ext>
            </p:extLst>
          </p:nvPr>
        </p:nvGraphicFramePr>
        <p:xfrm>
          <a:off x="693684" y="1279087"/>
          <a:ext cx="10660116" cy="4429081"/>
        </p:xfrm>
        <a:graphic>
          <a:graphicData uri="http://schemas.openxmlformats.org/drawingml/2006/table">
            <a:tbl>
              <a:tblPr firstRow="1" bandRow="1">
                <a:tableStyleId>{5C22544A-7EE6-4342-B048-85BDC9FD1C3A}</a:tableStyleId>
              </a:tblPr>
              <a:tblGrid>
                <a:gridCol w="3941069"/>
                <a:gridCol w="3165675"/>
                <a:gridCol w="3553372"/>
              </a:tblGrid>
              <a:tr h="497161">
                <a:tc>
                  <a:txBody>
                    <a:bodyPr/>
                    <a:lstStyle/>
                    <a:p>
                      <a:r>
                        <a:rPr lang="en-US" sz="1200" dirty="0" smtClean="0"/>
                        <a:t>Marketing Events (2018-2019)</a:t>
                      </a:r>
                      <a:endParaRPr lang="en-US" sz="1200" dirty="0"/>
                    </a:p>
                  </a:txBody>
                  <a:tcPr>
                    <a:solidFill>
                      <a:srgbClr val="002855"/>
                    </a:solidFill>
                  </a:tcPr>
                </a:tc>
                <a:tc>
                  <a:txBody>
                    <a:bodyPr/>
                    <a:lstStyle/>
                    <a:p>
                      <a:r>
                        <a:rPr lang="en-US" sz="1200" dirty="0" smtClean="0"/>
                        <a:t>Education/Research Industry</a:t>
                      </a:r>
                      <a:endParaRPr lang="en-US" sz="1200" dirty="0"/>
                    </a:p>
                  </a:txBody>
                  <a:tcPr>
                    <a:solidFill>
                      <a:srgbClr val="002855"/>
                    </a:solidFill>
                  </a:tcPr>
                </a:tc>
                <a:tc>
                  <a:txBody>
                    <a:bodyPr/>
                    <a:lstStyle/>
                    <a:p>
                      <a:r>
                        <a:rPr lang="en-US" sz="1200" dirty="0" smtClean="0"/>
                        <a:t>Stakeholder Engagement</a:t>
                      </a:r>
                      <a:endParaRPr lang="en-US" sz="1200" dirty="0"/>
                    </a:p>
                  </a:txBody>
                  <a:tcPr>
                    <a:solidFill>
                      <a:srgbClr val="002855"/>
                    </a:solidFill>
                  </a:tcPr>
                </a:tc>
              </a:tr>
              <a:tr h="370840">
                <a:tc>
                  <a:txBody>
                    <a:bodyPr/>
                    <a:lstStyle/>
                    <a:p>
                      <a:pPr marL="171450" indent="-171450">
                        <a:buFont typeface="Arial" panose="020B0604020202020204" pitchFamily="34" charset="0"/>
                        <a:buChar char="•"/>
                      </a:pPr>
                      <a:r>
                        <a:rPr lang="en-US" sz="1200" b="1" kern="1200" dirty="0" smtClean="0">
                          <a:solidFill>
                            <a:schemeClr val="dk1"/>
                          </a:solidFill>
                          <a:effectLst/>
                          <a:latin typeface="+mn-lt"/>
                          <a:ea typeface="+mn-ea"/>
                          <a:cs typeface="+mn-cs"/>
                        </a:rPr>
                        <a:t>American Counseling Association, March 28-30</a:t>
                      </a:r>
                      <a:r>
                        <a:rPr lang="en-US" sz="1200" b="0" kern="1200" baseline="0" dirty="0" smtClean="0">
                          <a:solidFill>
                            <a:schemeClr val="dk1"/>
                          </a:solidFill>
                          <a:effectLst/>
                          <a:latin typeface="+mn-lt"/>
                          <a:ea typeface="+mn-ea"/>
                          <a:cs typeface="+mn-cs"/>
                        </a:rPr>
                        <a:t> </a:t>
                      </a:r>
                    </a:p>
                    <a:p>
                      <a:pPr marL="628650" lvl="1" indent="-171450">
                        <a:buFont typeface="Arial" panose="020B0604020202020204" pitchFamily="34" charset="0"/>
                        <a:buChar char="•"/>
                      </a:pPr>
                      <a:r>
                        <a:rPr lang="en-US" sz="1200" b="0" kern="1200" dirty="0" smtClean="0">
                          <a:solidFill>
                            <a:schemeClr val="dk1"/>
                          </a:solidFill>
                          <a:effectLst/>
                          <a:latin typeface="+mn-lt"/>
                          <a:ea typeface="+mn-ea"/>
                          <a:cs typeface="+mn-cs"/>
                        </a:rPr>
                        <a:t>Booth:</a:t>
                      </a:r>
                      <a:r>
                        <a:rPr lang="en-US" sz="1200" b="0" kern="1200" baseline="0" dirty="0" smtClean="0">
                          <a:solidFill>
                            <a:schemeClr val="dk1"/>
                          </a:solidFill>
                          <a:effectLst/>
                          <a:latin typeface="+mn-lt"/>
                          <a:ea typeface="+mn-ea"/>
                          <a:cs typeface="+mn-cs"/>
                        </a:rPr>
                        <a:t> 277 Leads</a:t>
                      </a:r>
                      <a:endParaRPr lang="en-US" sz="1200" b="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dk1"/>
                          </a:solidFill>
                          <a:effectLst/>
                          <a:latin typeface="+mn-lt"/>
                          <a:ea typeface="+mn-ea"/>
                          <a:cs typeface="+mn-cs"/>
                        </a:rPr>
                        <a:t>National Career Development Association, June 26-30;</a:t>
                      </a:r>
                    </a:p>
                    <a:p>
                      <a:pPr marL="628650" lvl="1" indent="-171450">
                        <a:buFont typeface="Arial" panose="020B0604020202020204" pitchFamily="34" charset="0"/>
                        <a:buChar char="•"/>
                      </a:pPr>
                      <a:r>
                        <a:rPr lang="en-US" sz="1200" b="0" kern="1200" dirty="0" smtClean="0">
                          <a:solidFill>
                            <a:schemeClr val="dk1"/>
                          </a:solidFill>
                          <a:effectLst/>
                          <a:latin typeface="+mn-lt"/>
                          <a:ea typeface="+mn-ea"/>
                          <a:cs typeface="+mn-cs"/>
                        </a:rPr>
                        <a:t>Booth: 32 Leads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dk1"/>
                          </a:solidFill>
                          <a:effectLst/>
                          <a:latin typeface="+mn-lt"/>
                          <a:ea typeface="+mn-ea"/>
                          <a:cs typeface="+mn-cs"/>
                        </a:rPr>
                        <a:t>National Charter Schools Conference, June 29-July 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dk1"/>
                          </a:solidFill>
                          <a:effectLst/>
                          <a:latin typeface="+mn-lt"/>
                          <a:ea typeface="+mn-ea"/>
                          <a:cs typeface="+mn-cs"/>
                        </a:rPr>
                        <a:t>Booth: 265 Leads</a:t>
                      </a:r>
                    </a:p>
                    <a:p>
                      <a:pPr marL="171450" indent="-171450">
                        <a:buFont typeface="Arial" panose="020B0604020202020204" pitchFamily="34" charset="0"/>
                        <a:buChar char="•"/>
                      </a:pPr>
                      <a:r>
                        <a:rPr lang="en-US" sz="1200" b="1" kern="1200" dirty="0" smtClean="0">
                          <a:solidFill>
                            <a:schemeClr val="dk1"/>
                          </a:solidFill>
                          <a:effectLst/>
                          <a:latin typeface="+mn-lt"/>
                          <a:ea typeface="+mn-ea"/>
                          <a:cs typeface="+mn-cs"/>
                        </a:rPr>
                        <a:t>American School Counselors Association, June 30-July 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dk1"/>
                          </a:solidFill>
                          <a:effectLst/>
                          <a:latin typeface="+mn-lt"/>
                          <a:ea typeface="+mn-ea"/>
                          <a:cs typeface="+mn-cs"/>
                        </a:rPr>
                        <a:t>Booth: 525 Leads</a:t>
                      </a:r>
                    </a:p>
                    <a:p>
                      <a:pPr marL="171450" indent="-171450">
                        <a:buFont typeface="Arial" panose="020B0604020202020204" pitchFamily="34" charset="0"/>
                        <a:buChar char="•"/>
                      </a:pPr>
                      <a:r>
                        <a:rPr lang="en-US" sz="1200" b="1" kern="1200" dirty="0" smtClean="0">
                          <a:solidFill>
                            <a:schemeClr val="dk1"/>
                          </a:solidFill>
                          <a:effectLst/>
                          <a:latin typeface="+mn-lt"/>
                          <a:ea typeface="+mn-ea"/>
                          <a:cs typeface="+mn-cs"/>
                        </a:rPr>
                        <a:t>National Principals</a:t>
                      </a:r>
                      <a:r>
                        <a:rPr lang="en-US" sz="1200" b="1" kern="1200" baseline="0" dirty="0" smtClean="0">
                          <a:solidFill>
                            <a:schemeClr val="dk1"/>
                          </a:solidFill>
                          <a:effectLst/>
                          <a:latin typeface="+mn-lt"/>
                          <a:ea typeface="+mn-ea"/>
                          <a:cs typeface="+mn-cs"/>
                        </a:rPr>
                        <a:t> Conference, July 17-21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dk1"/>
                          </a:solidFill>
                          <a:effectLst/>
                          <a:latin typeface="+mn-lt"/>
                          <a:ea typeface="+mn-ea"/>
                          <a:cs typeface="+mn-cs"/>
                        </a:rPr>
                        <a:t>Booth: 47 Leads</a:t>
                      </a:r>
                    </a:p>
                    <a:p>
                      <a:pPr marL="171450" indent="-171450">
                        <a:buFont typeface="Arial" panose="020B0604020202020204" pitchFamily="34" charset="0"/>
                        <a:buChar char="•"/>
                      </a:pPr>
                      <a:r>
                        <a:rPr lang="en-US" sz="1200" b="1" kern="1200" dirty="0" smtClean="0">
                          <a:solidFill>
                            <a:schemeClr val="dk1"/>
                          </a:solidFill>
                          <a:effectLst/>
                          <a:latin typeface="+mn-lt"/>
                          <a:ea typeface="+mn-ea"/>
                          <a:cs typeface="+mn-cs"/>
                        </a:rPr>
                        <a:t>National Career Pathways Network, October 12-13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dk1"/>
                          </a:solidFill>
                          <a:effectLst/>
                          <a:latin typeface="+mn-lt"/>
                          <a:ea typeface="+mn-ea"/>
                          <a:cs typeface="+mn-cs"/>
                        </a:rPr>
                        <a:t>Booth &amp; Presentation</a:t>
                      </a:r>
                    </a:p>
                    <a:p>
                      <a:pPr marL="0" indent="0">
                        <a:buFont typeface="Arial" panose="020B0604020202020204" pitchFamily="34" charset="0"/>
                        <a:buNone/>
                      </a:pPr>
                      <a:endParaRPr lang="en-US" sz="1200" b="1" kern="1200" baseline="0" dirty="0" smtClean="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sng" kern="1200" dirty="0" smtClean="0">
                          <a:solidFill>
                            <a:schemeClr val="dk1"/>
                          </a:solidFill>
                          <a:effectLst/>
                          <a:latin typeface="+mn-lt"/>
                          <a:ea typeface="+mn-ea"/>
                          <a:cs typeface="+mn-cs"/>
                        </a:rPr>
                        <a:t>Upcoming</a:t>
                      </a:r>
                      <a:r>
                        <a:rPr lang="en-US" sz="1200" i="1" u="sng" kern="1200" baseline="0" dirty="0" smtClean="0">
                          <a:solidFill>
                            <a:schemeClr val="dk1"/>
                          </a:solidFill>
                          <a:effectLst/>
                          <a:latin typeface="+mn-lt"/>
                          <a:ea typeface="+mn-ea"/>
                          <a:cs typeface="+mn-cs"/>
                        </a:rPr>
                        <a:t> Event</a:t>
                      </a:r>
                    </a:p>
                    <a:p>
                      <a:pPr marL="171450" indent="-171450">
                        <a:buFont typeface="Arial" panose="020B0604020202020204" pitchFamily="34" charset="0"/>
                        <a:buChar char="•"/>
                      </a:pPr>
                      <a:r>
                        <a:rPr lang="en-US" sz="1200" b="1" kern="1200" dirty="0" smtClean="0">
                          <a:solidFill>
                            <a:schemeClr val="dk1"/>
                          </a:solidFill>
                          <a:effectLst/>
                          <a:latin typeface="+mn-lt"/>
                          <a:ea typeface="+mn-ea"/>
                          <a:cs typeface="+mn-cs"/>
                        </a:rPr>
                        <a:t>Association for Career and Technical Education, Dec 4-7</a:t>
                      </a:r>
                    </a:p>
                    <a:p>
                      <a:pPr marL="628650" lvl="1" indent="-171450">
                        <a:buFont typeface="Arial" panose="020B0604020202020204" pitchFamily="34" charset="0"/>
                        <a:buChar char="•"/>
                      </a:pPr>
                      <a:r>
                        <a:rPr lang="en-US" sz="1200" b="0" kern="1200" dirty="0" smtClean="0">
                          <a:solidFill>
                            <a:schemeClr val="dk1"/>
                          </a:solidFill>
                          <a:effectLst/>
                          <a:latin typeface="+mn-lt"/>
                          <a:ea typeface="+mn-ea"/>
                          <a:cs typeface="+mn-cs"/>
                        </a:rPr>
                        <a:t>Booth,</a:t>
                      </a:r>
                      <a:r>
                        <a:rPr lang="en-US" sz="1200" b="0" kern="1200" baseline="0" dirty="0" smtClean="0">
                          <a:solidFill>
                            <a:schemeClr val="dk1"/>
                          </a:solidFill>
                          <a:effectLst/>
                          <a:latin typeface="+mn-lt"/>
                          <a:ea typeface="+mn-ea"/>
                          <a:cs typeface="+mn-cs"/>
                        </a:rPr>
                        <a:t> </a:t>
                      </a:r>
                      <a:r>
                        <a:rPr lang="en-US" sz="1200" b="0" kern="1200" dirty="0" smtClean="0">
                          <a:solidFill>
                            <a:schemeClr val="dk1"/>
                          </a:solidFill>
                          <a:effectLst/>
                          <a:latin typeface="+mn-lt"/>
                          <a:ea typeface="+mn-ea"/>
                          <a:cs typeface="+mn-cs"/>
                        </a:rPr>
                        <a:t>Exhibitor Presentation, Two</a:t>
                      </a:r>
                      <a:r>
                        <a:rPr lang="en-US" sz="1200" b="0" kern="1200" baseline="0" dirty="0" smtClean="0">
                          <a:solidFill>
                            <a:schemeClr val="dk1"/>
                          </a:solidFill>
                          <a:effectLst/>
                          <a:latin typeface="+mn-lt"/>
                          <a:ea typeface="+mn-ea"/>
                          <a:cs typeface="+mn-cs"/>
                        </a:rPr>
                        <a:t> Panel Presentations</a:t>
                      </a:r>
                      <a:endParaRPr lang="en-US" sz="1200" b="0" kern="1200" dirty="0" smtClean="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dk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dk1"/>
                        </a:solidFill>
                        <a:effectLst/>
                        <a:latin typeface="+mn-lt"/>
                        <a:ea typeface="+mn-ea"/>
                        <a:cs typeface="+mn-cs"/>
                      </a:endParaRPr>
                    </a:p>
                  </a:txBody>
                  <a:tcP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dk1"/>
                          </a:solidFill>
                          <a:effectLst/>
                          <a:latin typeface="+mn-lt"/>
                          <a:ea typeface="+mn-ea"/>
                          <a:cs typeface="+mn-cs"/>
                        </a:rPr>
                        <a:t>IHIET, Aug</a:t>
                      </a:r>
                      <a:r>
                        <a:rPr lang="en-US" sz="1200" b="1" kern="1200" baseline="0" dirty="0" smtClean="0">
                          <a:solidFill>
                            <a:schemeClr val="dk1"/>
                          </a:solidFill>
                          <a:effectLst/>
                          <a:latin typeface="+mn-lt"/>
                          <a:ea typeface="+mn-ea"/>
                          <a:cs typeface="+mn-cs"/>
                        </a:rPr>
                        <a:t> 24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dk1"/>
                          </a:solidFill>
                          <a:effectLst/>
                          <a:latin typeface="+mn-lt"/>
                          <a:ea typeface="+mn-ea"/>
                          <a:cs typeface="+mn-cs"/>
                        </a:rPr>
                        <a:t>Presentation: </a:t>
                      </a:r>
                      <a:r>
                        <a:rPr lang="en-US" sz="1200" kern="1200" dirty="0" smtClean="0">
                          <a:solidFill>
                            <a:schemeClr val="dk1"/>
                          </a:solidFill>
                          <a:effectLst/>
                          <a:latin typeface="+mn-lt"/>
                          <a:ea typeface="+mn-ea"/>
                          <a:cs typeface="+mn-cs"/>
                        </a:rPr>
                        <a:t>Enhancing the Military Civilian Crosswalk</a:t>
                      </a:r>
                      <a:endParaRPr lang="en-US" sz="1200" b="1" kern="1200" dirty="0" smtClean="0">
                        <a:solidFill>
                          <a:schemeClr val="dk1"/>
                        </a:solidFill>
                        <a:effectLst/>
                        <a:latin typeface="+mn-lt"/>
                        <a:ea typeface="+mn-ea"/>
                        <a:cs typeface="+mn-cs"/>
                      </a:endParaRPr>
                    </a:p>
                  </a:txBody>
                  <a:tcP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PTI Proficiency Training February</a:t>
                      </a:r>
                      <a:r>
                        <a:rPr lang="en-US" sz="1200" b="1" baseline="0" dirty="0" smtClean="0"/>
                        <a:t>-March, August</a:t>
                      </a:r>
                      <a:endParaRPr lang="en-US" sz="1200"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Arizona DOE, April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Georgia</a:t>
                      </a:r>
                      <a:r>
                        <a:rPr lang="en-US" sz="1200" b="1" baseline="0" dirty="0" smtClean="0"/>
                        <a:t> ACTE, JROTC July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JAMINAR, July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US Army National Educator Tour, May</a:t>
                      </a:r>
                    </a:p>
                    <a:p>
                      <a:pPr marL="171450" indent="-171450">
                        <a:buFont typeface="Arial" panose="020B0604020202020204" pitchFamily="34" charset="0"/>
                        <a:buChar char="•"/>
                      </a:pPr>
                      <a:r>
                        <a:rPr lang="en-US" sz="1200" b="1" dirty="0" smtClean="0"/>
                        <a:t>Indiana</a:t>
                      </a:r>
                      <a:r>
                        <a:rPr lang="en-US" sz="1200" b="1" baseline="0" dirty="0" smtClean="0"/>
                        <a:t> DOE, Sept 12, 2019</a:t>
                      </a:r>
                      <a:endParaRPr lang="en-US" sz="1200" b="1" dirty="0" smtClean="0"/>
                    </a:p>
                  </a:txBody>
                  <a:tcPr>
                    <a:noFill/>
                  </a:tcPr>
                </a:tc>
              </a:tr>
            </a:tbl>
          </a:graphicData>
        </a:graphic>
      </p:graphicFrame>
    </p:spTree>
    <p:extLst>
      <p:ext uri="{BB962C8B-B14F-4D97-AF65-F5344CB8AC3E}">
        <p14:creationId xmlns:p14="http://schemas.microsoft.com/office/powerpoint/2010/main" val="3238469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6777"/>
            <a:ext cx="7485993" cy="1058848"/>
          </a:xfrm>
        </p:spPr>
        <p:txBody>
          <a:bodyPr>
            <a:normAutofit/>
          </a:bodyPr>
          <a:lstStyle/>
          <a:p>
            <a:r>
              <a:rPr lang="en-US" b="1" dirty="0" smtClean="0"/>
              <a:t>Communication Efforts: Program Materials</a:t>
            </a:r>
            <a:endParaRPr lang="en-US" b="1"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260177" y="2243471"/>
            <a:ext cx="2099470" cy="3251863"/>
          </a:xfrm>
          <a:prstGeom prst="rect">
            <a:avLst/>
          </a:prstGeom>
          <a:ln w="3175">
            <a:solidFill>
              <a:schemeClr val="bg1">
                <a:lumMod val="50000"/>
              </a:schemeClr>
            </a:solidFill>
          </a:ln>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592187" y="2243471"/>
            <a:ext cx="2307264" cy="3251863"/>
          </a:xfrm>
          <a:prstGeom prst="rect">
            <a:avLst/>
          </a:prstGeom>
          <a:ln w="3175">
            <a:solidFill>
              <a:schemeClr val="bg1">
                <a:lumMod val="50000"/>
              </a:schemeClr>
            </a:solidFill>
          </a:ln>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212113" y="2243471"/>
            <a:ext cx="2815524" cy="3264232"/>
          </a:xfrm>
          <a:prstGeom prst="rect">
            <a:avLst/>
          </a:prstGeom>
          <a:ln w="6350">
            <a:solidFill>
              <a:schemeClr val="bg1">
                <a:lumMod val="50000"/>
              </a:schemeClr>
            </a:solidFill>
          </a:ln>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9131991" y="2243471"/>
            <a:ext cx="1568451" cy="3251863"/>
          </a:xfrm>
          <a:prstGeom prst="rect">
            <a:avLst/>
          </a:prstGeom>
          <a:ln w="6350">
            <a:solidFill>
              <a:schemeClr val="bg1">
                <a:lumMod val="50000"/>
              </a:schemeClr>
            </a:solidFill>
          </a:ln>
        </p:spPr>
      </p:pic>
    </p:spTree>
    <p:extLst>
      <p:ext uri="{BB962C8B-B14F-4D97-AF65-F5344CB8AC3E}">
        <p14:creationId xmlns:p14="http://schemas.microsoft.com/office/powerpoint/2010/main" val="8632035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Inquiries</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lgn="ctr">
              <a:buNone/>
            </a:pPr>
            <a:r>
              <a:rPr lang="en-US" altLang="en-US" b="1" dirty="0" smtClean="0">
                <a:solidFill>
                  <a:srgbClr val="C00000"/>
                </a:solidFill>
                <a:latin typeface="Arial" charset="0"/>
                <a:ea typeface="Arial" charset="0"/>
              </a:rPr>
              <a:t>National Program Director</a:t>
            </a:r>
            <a:endParaRPr lang="en-US" dirty="0" smtClean="0">
              <a:hlinkClick r:id=""/>
            </a:endParaRPr>
          </a:p>
          <a:p>
            <a:pPr marL="0" indent="0" algn="ctr">
              <a:buNone/>
            </a:pPr>
            <a:r>
              <a:rPr lang="en-US" dirty="0" smtClean="0">
                <a:hlinkClick r:id=""/>
              </a:rPr>
              <a:t>Shannon.d.salyer.civ@mail.mil</a:t>
            </a:r>
            <a:endParaRPr lang="en-US" dirty="0" smtClean="0"/>
          </a:p>
          <a:p>
            <a:pPr algn="ctr"/>
            <a:endParaRPr lang="en-US" dirty="0" smtClean="0"/>
          </a:p>
          <a:p>
            <a:pPr marL="0" indent="0" algn="ctr">
              <a:buNone/>
            </a:pPr>
            <a:r>
              <a:rPr lang="en-US" altLang="en-US" b="1" dirty="0" smtClean="0">
                <a:solidFill>
                  <a:srgbClr val="C00000"/>
                </a:solidFill>
                <a:latin typeface="Arial" charset="0"/>
                <a:ea typeface="Arial" charset="0"/>
              </a:rPr>
              <a:t>Sign Up to Receive Social Media Toolkit</a:t>
            </a:r>
            <a:endParaRPr lang="en-US" dirty="0">
              <a:hlinkClick r:id="rId3"/>
            </a:endParaRPr>
          </a:p>
          <a:p>
            <a:pPr marL="0" indent="0" algn="ctr">
              <a:buNone/>
            </a:pPr>
            <a:r>
              <a:rPr lang="en-US" dirty="0" smtClean="0">
                <a:hlinkClick r:id="rId4"/>
              </a:rPr>
              <a:t>kelly@writtenllc.com</a:t>
            </a:r>
            <a:r>
              <a:rPr lang="en-US" dirty="0" smtClean="0"/>
              <a:t> </a:t>
            </a:r>
            <a:endParaRPr lang="en-US" dirty="0">
              <a:solidFill>
                <a:schemeClr val="tx1"/>
              </a:solidFill>
              <a:latin typeface="Arial" panose="020B0604020202020204" pitchFamily="34" charset="0"/>
              <a:ea typeface="Arial" charset="0"/>
            </a:endParaRPr>
          </a:p>
          <a:p>
            <a:pPr marL="0" indent="0" algn="ctr" defTabSz="609585">
              <a:buNone/>
              <a:defRPr/>
            </a:pPr>
            <a:endParaRPr lang="en-US" dirty="0" smtClean="0">
              <a:solidFill>
                <a:schemeClr val="tx1"/>
              </a:solidFill>
              <a:latin typeface="Arial" panose="020B0604020202020204" pitchFamily="34" charset="0"/>
              <a:ea typeface="Arial" charset="0"/>
            </a:endParaRPr>
          </a:p>
          <a:p>
            <a:pPr marL="0" indent="0" algn="ctr" defTabSz="609585">
              <a:buNone/>
              <a:defRPr/>
            </a:pPr>
            <a:r>
              <a:rPr lang="en-US" dirty="0" smtClean="0">
                <a:solidFill>
                  <a:srgbClr val="E7E6E6">
                    <a:lumMod val="50000"/>
                  </a:srgbClr>
                </a:solidFill>
                <a:latin typeface="Arial" charset="0"/>
                <a:ea typeface="Arial" charset="0"/>
              </a:rPr>
              <a:t>Like</a:t>
            </a:r>
            <a:r>
              <a:rPr lang="en-US" dirty="0">
                <a:solidFill>
                  <a:srgbClr val="E7E6E6">
                    <a:lumMod val="50000"/>
                  </a:srgbClr>
                </a:solidFill>
                <a:latin typeface="Arial" charset="0"/>
                <a:ea typeface="Arial" charset="0"/>
              </a:rPr>
              <a:t>, Follow, Share @asvabcep </a:t>
            </a:r>
          </a:p>
          <a:p>
            <a:pPr algn="ctr" defTabSz="609585">
              <a:defRPr/>
            </a:pPr>
            <a:endParaRPr lang="en-US" b="1" dirty="0">
              <a:solidFill>
                <a:srgbClr val="E7E6E6">
                  <a:lumMod val="50000"/>
                </a:srgbClr>
              </a:solidFill>
              <a:latin typeface="Arial" charset="0"/>
              <a:ea typeface="Arial" charset="0"/>
            </a:endParaRPr>
          </a:p>
          <a:p>
            <a:pPr algn="ctr" defTabSz="609585">
              <a:defRPr/>
            </a:pPr>
            <a:endParaRPr lang="en-US" b="1" dirty="0">
              <a:solidFill>
                <a:srgbClr val="E7E6E6">
                  <a:lumMod val="50000"/>
                </a:srgbClr>
              </a:solidFill>
              <a:latin typeface="Arial" charset="0"/>
              <a:ea typeface="Arial" charset="0"/>
            </a:endParaRPr>
          </a:p>
          <a:p>
            <a:pPr marL="0" indent="0" algn="ctr" defTabSz="609585">
              <a:buNone/>
              <a:defRPr/>
            </a:pPr>
            <a:r>
              <a:rPr lang="en-US" dirty="0">
                <a:solidFill>
                  <a:srgbClr val="E7E6E6">
                    <a:lumMod val="50000"/>
                  </a:srgbClr>
                </a:solidFill>
                <a:latin typeface="Arial" charset="0"/>
                <a:ea typeface="Arial" charset="0"/>
              </a:rPr>
              <a:t>#asvabcep   </a:t>
            </a:r>
            <a:r>
              <a:rPr lang="en-US" dirty="0" smtClean="0">
                <a:solidFill>
                  <a:srgbClr val="E7E6E6">
                    <a:lumMod val="50000"/>
                  </a:srgbClr>
                </a:solidFill>
                <a:latin typeface="Arial" charset="0"/>
                <a:ea typeface="Arial" charset="0"/>
              </a:rPr>
              <a:t>|   </a:t>
            </a:r>
            <a:r>
              <a:rPr lang="en-US" dirty="0">
                <a:solidFill>
                  <a:srgbClr val="E7E6E6">
                    <a:lumMod val="50000"/>
                  </a:srgbClr>
                </a:solidFill>
                <a:latin typeface="Arial" charset="0"/>
                <a:ea typeface="Arial" charset="0"/>
              </a:rPr>
              <a:t>#</a:t>
            </a:r>
            <a:r>
              <a:rPr lang="en-US" dirty="0" smtClean="0">
                <a:solidFill>
                  <a:srgbClr val="E7E6E6">
                    <a:lumMod val="50000"/>
                  </a:srgbClr>
                </a:solidFill>
                <a:latin typeface="Arial" charset="0"/>
                <a:ea typeface="Arial" charset="0"/>
              </a:rPr>
              <a:t>youdecide   |    </a:t>
            </a:r>
            <a:r>
              <a:rPr lang="en-US" dirty="0">
                <a:solidFill>
                  <a:srgbClr val="E7E6E6">
                    <a:lumMod val="50000"/>
                  </a:srgbClr>
                </a:solidFill>
                <a:latin typeface="Arial" charset="0"/>
                <a:ea typeface="Arial" charset="0"/>
              </a:rPr>
              <a:t>#optionready</a:t>
            </a:r>
          </a:p>
          <a:p>
            <a:pPr marL="0" indent="0" algn="ctr">
              <a:lnSpc>
                <a:spcPct val="110000"/>
              </a:lnSpc>
              <a:spcBef>
                <a:spcPts val="400"/>
              </a:spcBef>
              <a:buNone/>
            </a:pPr>
            <a:endParaRPr lang="en-US" altLang="en-US" dirty="0">
              <a:solidFill>
                <a:schemeClr val="tx1"/>
              </a:solidFill>
              <a:latin typeface="Arial" panose="020B0604020202020204" pitchFamily="34" charset="0"/>
            </a:endParaRPr>
          </a:p>
          <a:p>
            <a:pPr marL="0" indent="0">
              <a:buNone/>
            </a:pPr>
            <a:endParaRPr lang="en-US" dirty="0"/>
          </a:p>
          <a:p>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8056" y="4659714"/>
            <a:ext cx="2735887" cy="87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53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365125"/>
            <a:ext cx="11098619" cy="1325563"/>
          </a:xfrm>
        </p:spPr>
        <p:txBody>
          <a:bodyPr/>
          <a:lstStyle/>
          <a:p>
            <a:r>
              <a:rPr lang="en-US" dirty="0"/>
              <a:t>Expert Panel/Needs Assessment:  </a:t>
            </a:r>
            <a:r>
              <a:rPr lang="en-US" dirty="0" smtClean="0"/>
              <a:t>Assessments</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Expert </a:t>
            </a:r>
            <a:r>
              <a:rPr lang="en-US" dirty="0"/>
              <a:t>panel recommended a review/evaluation of the current FYI item pool to achieve an inventory that encompasses critical, occupationally relevant tasks for high school students and is culturally appropriate</a:t>
            </a:r>
          </a:p>
          <a:p>
            <a:pPr lvl="1"/>
            <a:r>
              <a:rPr lang="en-US" b="1" dirty="0"/>
              <a:t>FYI Revision Efforts</a:t>
            </a:r>
          </a:p>
          <a:p>
            <a:pPr lvl="2"/>
            <a:r>
              <a:rPr lang="en-US" b="1" dirty="0"/>
              <a:t>Presentation by Olga Friedman to follow on current state of FYI.  Future efforts will commence September </a:t>
            </a:r>
            <a:r>
              <a:rPr lang="en-US" b="1" dirty="0" smtClean="0"/>
              <a:t>2019-2021</a:t>
            </a:r>
          </a:p>
          <a:p>
            <a:endParaRPr lang="en-US" dirty="0"/>
          </a:p>
          <a:p>
            <a:endParaRPr lang="en-US" dirty="0"/>
          </a:p>
        </p:txBody>
      </p:sp>
    </p:spTree>
    <p:extLst>
      <p:ext uri="{BB962C8B-B14F-4D97-AF65-F5344CB8AC3E}">
        <p14:creationId xmlns:p14="http://schemas.microsoft.com/office/powerpoint/2010/main" val="223100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365125"/>
            <a:ext cx="11098619" cy="889517"/>
          </a:xfrm>
        </p:spPr>
        <p:txBody>
          <a:bodyPr/>
          <a:lstStyle/>
          <a:p>
            <a:r>
              <a:rPr lang="en-US" dirty="0"/>
              <a:t>Expert Panel/Needs Assessment:  </a:t>
            </a:r>
            <a:r>
              <a:rPr lang="en-US" dirty="0" smtClean="0"/>
              <a:t>Websites</a:t>
            </a:r>
            <a:endParaRPr lang="en-US" dirty="0"/>
          </a:p>
        </p:txBody>
      </p:sp>
      <p:sp>
        <p:nvSpPr>
          <p:cNvPr id="3" name="Content Placeholder 2"/>
          <p:cNvSpPr>
            <a:spLocks noGrp="1"/>
          </p:cNvSpPr>
          <p:nvPr>
            <p:ph idx="1"/>
          </p:nvPr>
        </p:nvSpPr>
        <p:spPr>
          <a:xfrm>
            <a:off x="838200" y="1329070"/>
            <a:ext cx="10515600" cy="4847893"/>
          </a:xfrm>
        </p:spPr>
        <p:txBody>
          <a:bodyPr/>
          <a:lstStyle/>
          <a:p>
            <a:pPr marL="0" lvl="0" indent="0">
              <a:buNone/>
            </a:pPr>
            <a:endParaRPr lang="en-US" dirty="0" smtClean="0"/>
          </a:p>
          <a:p>
            <a:pPr lvl="0"/>
            <a:r>
              <a:rPr lang="en-US" dirty="0" smtClean="0"/>
              <a:t>Under </a:t>
            </a:r>
            <a:r>
              <a:rPr lang="en-US" dirty="0"/>
              <a:t>Resources, some are .pdf files and some are Word documents. The panel recommends converting all resources into writeable .pdf files. The website also should provide a link to Adobe for those who might not have downloaded the software to read pdfs.</a:t>
            </a:r>
          </a:p>
          <a:p>
            <a:pPr lvl="0"/>
            <a:r>
              <a:rPr lang="en-US" dirty="0"/>
              <a:t>The Resources section also contains links to items that are not relevant to students (i.e., ASVAB CEP Counselor Guide). The panel recommends that the website is configured such that the available resources are specific to each user population (students, educators, parents). </a:t>
            </a:r>
          </a:p>
          <a:p>
            <a:pPr lvl="1"/>
            <a:r>
              <a:rPr lang="en-US" b="1" dirty="0" smtClean="0"/>
              <a:t>Reconfigured and implemented a new resource center on asvabprogram.com, includes integration of twitter feed and other social media.</a:t>
            </a:r>
          </a:p>
          <a:p>
            <a:pPr lvl="1"/>
            <a:r>
              <a:rPr lang="en-US" b="1" dirty="0" smtClean="0"/>
              <a:t>Website reconfiguration planned with website refresh (2021-2022)</a:t>
            </a:r>
            <a:endParaRPr lang="en-US" b="1" dirty="0"/>
          </a:p>
        </p:txBody>
      </p:sp>
    </p:spTree>
    <p:extLst>
      <p:ext uri="{BB962C8B-B14F-4D97-AF65-F5344CB8AC3E}">
        <p14:creationId xmlns:p14="http://schemas.microsoft.com/office/powerpoint/2010/main" val="411565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1" y="365125"/>
            <a:ext cx="11398102" cy="1080903"/>
          </a:xfrm>
        </p:spPr>
        <p:txBody>
          <a:bodyPr/>
          <a:lstStyle/>
          <a:p>
            <a:r>
              <a:rPr lang="en-US" dirty="0"/>
              <a:t>Expert Panel/Needs Assessment:  </a:t>
            </a:r>
            <a:r>
              <a:rPr lang="en-US" dirty="0" smtClean="0"/>
              <a:t>Inclusion in Scientific Literature</a:t>
            </a:r>
            <a:endParaRPr lang="en-US" dirty="0"/>
          </a:p>
        </p:txBody>
      </p:sp>
      <p:sp>
        <p:nvSpPr>
          <p:cNvPr id="3" name="Content Placeholder 2"/>
          <p:cNvSpPr>
            <a:spLocks noGrp="1"/>
          </p:cNvSpPr>
          <p:nvPr>
            <p:ph idx="1"/>
          </p:nvPr>
        </p:nvSpPr>
        <p:spPr>
          <a:xfrm>
            <a:off x="341127" y="1167732"/>
            <a:ext cx="11141149" cy="4730935"/>
          </a:xfrm>
        </p:spPr>
        <p:txBody>
          <a:bodyPr>
            <a:normAutofit fontScale="77500" lnSpcReduction="20000"/>
          </a:bodyPr>
          <a:lstStyle/>
          <a:p>
            <a:pPr marL="0" indent="0">
              <a:buNone/>
            </a:pPr>
            <a:endParaRPr lang="en-US" dirty="0" smtClean="0"/>
          </a:p>
          <a:p>
            <a:r>
              <a:rPr lang="en-US" dirty="0" smtClean="0"/>
              <a:t>The </a:t>
            </a:r>
            <a:r>
              <a:rPr lang="en-US" dirty="0"/>
              <a:t>ASVAB CEP and the FYI should be marketed to professional journals and textbooks, as well as integrated into the National Certified Counselors curriculum</a:t>
            </a:r>
            <a:r>
              <a:rPr lang="en-US" dirty="0" smtClean="0"/>
              <a:t>.</a:t>
            </a:r>
          </a:p>
          <a:p>
            <a:pPr lvl="1"/>
            <a:r>
              <a:rPr lang="en-US" b="1" dirty="0" smtClean="0"/>
              <a:t>ASVAB CEP included in:  A comprehensive Guide to Career Assessment, 7</a:t>
            </a:r>
            <a:r>
              <a:rPr lang="en-US" b="1" baseline="30000" dirty="0" smtClean="0"/>
              <a:t>th</a:t>
            </a:r>
            <a:r>
              <a:rPr lang="en-US" b="1" dirty="0" smtClean="0"/>
              <a:t> Edition, Published by NCDA</a:t>
            </a:r>
          </a:p>
          <a:p>
            <a:pPr lvl="1"/>
            <a:r>
              <a:rPr lang="en-US" b="1" dirty="0">
                <a:hlinkClick r:id="rId2"/>
              </a:rPr>
              <a:t>https://www.ncda.org/aws/NCDA/pt/sd/product/11018/_</a:t>
            </a:r>
            <a:r>
              <a:rPr lang="en-US" b="1" dirty="0" smtClean="0">
                <a:hlinkClick r:id="rId2"/>
              </a:rPr>
              <a:t>PARENT/layout_products/false</a:t>
            </a:r>
            <a:endParaRPr lang="en-US" b="1" dirty="0" smtClean="0"/>
          </a:p>
          <a:p>
            <a:pPr marL="457200" lvl="1" indent="0">
              <a:buNone/>
            </a:pPr>
            <a:endParaRPr lang="en-US" dirty="0" smtClean="0"/>
          </a:p>
          <a:p>
            <a:pPr marL="0" indent="0">
              <a:buNone/>
            </a:pPr>
            <a:r>
              <a:rPr lang="en-US" sz="1500" b="1" dirty="0"/>
              <a:t>Part IV – Career Assessment Instrument </a:t>
            </a:r>
            <a:r>
              <a:rPr lang="en-US" sz="1500" b="1" dirty="0" smtClean="0"/>
              <a:t>Reviews</a:t>
            </a:r>
            <a:endParaRPr lang="en-US" sz="1500" dirty="0"/>
          </a:p>
          <a:p>
            <a:pPr marL="0" indent="0">
              <a:buNone/>
            </a:pPr>
            <a:r>
              <a:rPr lang="en-US" sz="1500" dirty="0" smtClean="0"/>
              <a:t>Ability </a:t>
            </a:r>
            <a:r>
              <a:rPr lang="en-US" sz="1500" dirty="0"/>
              <a:t>Explorer – Kathy M. Evans (Both Print and Online)</a:t>
            </a:r>
            <a:br>
              <a:rPr lang="en-US" sz="1500" dirty="0"/>
            </a:br>
            <a:r>
              <a:rPr lang="en-US" sz="1500" dirty="0"/>
              <a:t>Ashland Interest Inventory – Darrin L. Carr, Pamela McCoy, &amp; Alyssa West</a:t>
            </a:r>
            <a:br>
              <a:rPr lang="en-US" sz="1500" dirty="0"/>
            </a:br>
            <a:r>
              <a:rPr lang="en-US" sz="1500" dirty="0"/>
              <a:t>ASVAB – </a:t>
            </a:r>
            <a:r>
              <a:rPr lang="en-US" sz="1500" dirty="0" err="1"/>
              <a:t>Laith</a:t>
            </a:r>
            <a:r>
              <a:rPr lang="en-US" sz="1500" dirty="0"/>
              <a:t> G. </a:t>
            </a:r>
            <a:r>
              <a:rPr lang="en-US" sz="1500" dirty="0" err="1"/>
              <a:t>Mazahreh</a:t>
            </a:r>
            <a:r>
              <a:rPr lang="en-US" sz="1500" dirty="0"/>
              <a:t/>
            </a:r>
            <a:br>
              <a:rPr lang="en-US" sz="1500" dirty="0"/>
            </a:br>
            <a:r>
              <a:rPr lang="en-US" sz="1500" dirty="0"/>
              <a:t>California Psychological Inventory – Rebekah </a:t>
            </a:r>
            <a:r>
              <a:rPr lang="en-US" sz="1500" dirty="0" err="1"/>
              <a:t>Reysen</a:t>
            </a:r>
            <a:r>
              <a:rPr lang="en-US" sz="1500" dirty="0"/>
              <a:t/>
            </a:r>
            <a:br>
              <a:rPr lang="en-US" sz="1500" dirty="0"/>
            </a:br>
            <a:r>
              <a:rPr lang="en-US" sz="1500" dirty="0"/>
              <a:t>Career Decision Self- Efficacy Scale – Joshua C. Watson (Both Print and Online)</a:t>
            </a:r>
            <a:br>
              <a:rPr lang="en-US" sz="1500" dirty="0"/>
            </a:br>
            <a:r>
              <a:rPr lang="en-US" sz="1500" dirty="0"/>
              <a:t>Career Occupational Preferences System Interest Inventory (COPS) – Jenna </a:t>
            </a:r>
            <a:r>
              <a:rPr lang="en-US" sz="1500" dirty="0" err="1"/>
              <a:t>Crabb</a:t>
            </a:r>
            <a:r>
              <a:rPr lang="en-US" sz="1500" dirty="0"/>
              <a:t/>
            </a:r>
            <a:br>
              <a:rPr lang="en-US" sz="1500" dirty="0"/>
            </a:br>
            <a:r>
              <a:rPr lang="en-US" sz="1500" dirty="0"/>
              <a:t>Career Thoughts Inventory – Brian M. Calhoun</a:t>
            </a:r>
            <a:br>
              <a:rPr lang="en-US" sz="1500" dirty="0"/>
            </a:br>
            <a:r>
              <a:rPr lang="en-US" sz="1500" dirty="0"/>
              <a:t>Jackson Career Explorer – Justin R. Fields</a:t>
            </a:r>
            <a:br>
              <a:rPr lang="en-US" sz="1500" dirty="0"/>
            </a:br>
            <a:r>
              <a:rPr lang="en-US" sz="1500" dirty="0"/>
              <a:t>Jackson Vocational Interest Inventory – Julie Aitken </a:t>
            </a:r>
            <a:r>
              <a:rPr lang="en-US" sz="1500" dirty="0" err="1"/>
              <a:t>Schermer</a:t>
            </a:r>
            <a:r>
              <a:rPr lang="en-US" sz="1500" dirty="0"/>
              <a:t/>
            </a:r>
            <a:br>
              <a:rPr lang="en-US" sz="1500" dirty="0"/>
            </a:br>
            <a:r>
              <a:rPr lang="en-US" sz="1500" dirty="0" err="1"/>
              <a:t>Kuder</a:t>
            </a:r>
            <a:r>
              <a:rPr lang="en-US" sz="1500" dirty="0"/>
              <a:t> Career Planning System – Melinda M. Gibbons &amp; Charmayne R. Adams (Both Print and Online)</a:t>
            </a:r>
            <a:br>
              <a:rPr lang="en-US" sz="1500" dirty="0"/>
            </a:br>
            <a:r>
              <a:rPr lang="en-US" sz="1500" dirty="0"/>
              <a:t>NEO-4 – Brian J. Taber</a:t>
            </a:r>
            <a:br>
              <a:rPr lang="en-US" sz="1500" dirty="0"/>
            </a:br>
            <a:r>
              <a:rPr lang="en-US" sz="1500" dirty="0"/>
              <a:t>Occupational Aptitude Survey and Interest Schedule (OASIS-3) – Amanda G. Flora</a:t>
            </a:r>
            <a:br>
              <a:rPr lang="en-US" sz="1500" dirty="0"/>
            </a:br>
            <a:r>
              <a:rPr lang="en-US" sz="1500" dirty="0"/>
              <a:t>Self- Directed Search – Chad Luke &amp; Zach </a:t>
            </a:r>
            <a:r>
              <a:rPr lang="en-US" sz="1500" dirty="0" err="1"/>
              <a:t>Budesa</a:t>
            </a:r>
            <a:r>
              <a:rPr lang="en-US" sz="1500" dirty="0"/>
              <a:t/>
            </a:r>
            <a:br>
              <a:rPr lang="en-US" sz="1500" dirty="0"/>
            </a:br>
            <a:r>
              <a:rPr lang="en-US" sz="1500" dirty="0"/>
              <a:t>Work Values Inventory – S. Autumn </a:t>
            </a:r>
            <a:r>
              <a:rPr lang="en-US" sz="1500" dirty="0" smtClean="0"/>
              <a:t>Collins</a:t>
            </a:r>
            <a:r>
              <a:rPr lang="en-US" sz="1500" dirty="0"/>
              <a:t/>
            </a:r>
            <a:br>
              <a:rPr lang="en-US" sz="1500" dirty="0"/>
            </a:br>
            <a:r>
              <a:rPr lang="en-US" sz="1500" dirty="0" smtClean="0"/>
              <a:t>Career </a:t>
            </a:r>
            <a:r>
              <a:rPr lang="en-US" sz="1500" dirty="0"/>
              <a:t>Construction Interview – Louis A. </a:t>
            </a:r>
            <a:r>
              <a:rPr lang="en-US" sz="1500" dirty="0" err="1"/>
              <a:t>Busacca</a:t>
            </a:r>
            <a:r>
              <a:rPr lang="en-US" sz="1500" dirty="0"/>
              <a:t> (Both Print and Online)</a:t>
            </a:r>
            <a:br>
              <a:rPr lang="en-US" sz="1500" dirty="0"/>
            </a:br>
            <a:r>
              <a:rPr lang="en-US" sz="1500" dirty="0"/>
              <a:t>Career Genogram – Tina M. </a:t>
            </a:r>
            <a:r>
              <a:rPr lang="en-US" sz="1500" dirty="0" err="1"/>
              <a:t>Anctil</a:t>
            </a:r>
            <a:r>
              <a:rPr lang="en-US" sz="1500" dirty="0"/>
              <a:t/>
            </a:r>
            <a:br>
              <a:rPr lang="en-US" sz="1500" dirty="0"/>
            </a:br>
            <a:r>
              <a:rPr lang="en-US" sz="1500" dirty="0" err="1"/>
              <a:t>Knowdell</a:t>
            </a:r>
            <a:r>
              <a:rPr lang="en-US" sz="1500" dirty="0"/>
              <a:t> Card Sorts – Tanya M. Campos</a:t>
            </a:r>
          </a:p>
          <a:p>
            <a:pPr lvl="1"/>
            <a:endParaRPr lang="en-US" dirty="0" smtClean="0"/>
          </a:p>
          <a:p>
            <a:pPr lvl="1"/>
            <a:endParaRPr lang="en-US" dirty="0"/>
          </a:p>
        </p:txBody>
      </p:sp>
    </p:spTree>
    <p:extLst>
      <p:ext uri="{BB962C8B-B14F-4D97-AF65-F5344CB8AC3E}">
        <p14:creationId xmlns:p14="http://schemas.microsoft.com/office/powerpoint/2010/main" val="125381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5"/>
            <a:ext cx="10995991" cy="1325563"/>
          </a:xfrm>
        </p:spPr>
        <p:txBody>
          <a:bodyPr/>
          <a:lstStyle/>
          <a:p>
            <a:r>
              <a:rPr lang="en-US" dirty="0"/>
              <a:t>Expert Panel/Needs Assessment:  </a:t>
            </a:r>
            <a:r>
              <a:rPr lang="en-US" dirty="0" smtClean="0"/>
              <a:t>Reports and Interpretation</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Post </a:t>
            </a:r>
            <a:r>
              <a:rPr lang="en-US" dirty="0"/>
              <a:t>Test Interpretations, inconsistencies, lack of website </a:t>
            </a:r>
            <a:r>
              <a:rPr lang="en-US" dirty="0" smtClean="0"/>
              <a:t>usage (Needs Assessment)</a:t>
            </a:r>
          </a:p>
          <a:p>
            <a:r>
              <a:rPr lang="en-US" dirty="0"/>
              <a:t>Identify strategies to increase engagement with the CEP to increase the amount of time spent exploring occupational information and other resources to strengthen the depth of processing and personal relevance. For example, involve more interactive online activities, and link to the portfolio within the CITM with internet resources and activities that supplement guided exploration with counselors and parents.</a:t>
            </a:r>
          </a:p>
          <a:p>
            <a:pPr lvl="1"/>
            <a:r>
              <a:rPr lang="en-US" b="1" dirty="0"/>
              <a:t>PTI Training Effort</a:t>
            </a:r>
          </a:p>
          <a:p>
            <a:pPr lvl="2"/>
            <a:r>
              <a:rPr lang="en-US" b="1" dirty="0"/>
              <a:t>Detailed information on the virtual and in-person training to follow. February 2019-August </a:t>
            </a:r>
            <a:r>
              <a:rPr lang="en-US" b="1" dirty="0" smtClean="0"/>
              <a:t>2019 (As needed)</a:t>
            </a:r>
            <a:endParaRPr lang="en-US" b="1" dirty="0"/>
          </a:p>
          <a:p>
            <a:endParaRPr lang="en-US" dirty="0"/>
          </a:p>
        </p:txBody>
      </p:sp>
    </p:spTree>
    <p:extLst>
      <p:ext uri="{BB962C8B-B14F-4D97-AF65-F5344CB8AC3E}">
        <p14:creationId xmlns:p14="http://schemas.microsoft.com/office/powerpoint/2010/main" val="411383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365125"/>
            <a:ext cx="11087986" cy="1325563"/>
          </a:xfrm>
        </p:spPr>
        <p:txBody>
          <a:bodyPr/>
          <a:lstStyle/>
          <a:p>
            <a:r>
              <a:rPr lang="en-US" dirty="0"/>
              <a:t>Expert Panel/Needs Assessment:  </a:t>
            </a:r>
            <a:r>
              <a:rPr lang="en-US" dirty="0" smtClean="0"/>
              <a:t>Website Engagement</a:t>
            </a:r>
            <a:endParaRPr lang="en-US" dirty="0"/>
          </a:p>
        </p:txBody>
      </p:sp>
      <p:sp>
        <p:nvSpPr>
          <p:cNvPr id="3" name="Content Placeholder 2"/>
          <p:cNvSpPr>
            <a:spLocks noGrp="1"/>
          </p:cNvSpPr>
          <p:nvPr>
            <p:ph idx="1"/>
          </p:nvPr>
        </p:nvSpPr>
        <p:spPr>
          <a:xfrm>
            <a:off x="838200" y="1562987"/>
            <a:ext cx="10515600" cy="4338084"/>
          </a:xfrm>
        </p:spPr>
        <p:txBody>
          <a:bodyPr>
            <a:normAutofit lnSpcReduction="10000"/>
          </a:bodyPr>
          <a:lstStyle/>
          <a:p>
            <a:r>
              <a:rPr lang="en-US" dirty="0"/>
              <a:t>Identify strategies to increase engagement with the CEP to increase the amount of time spent exploring occupational information and other resources to strengthen the depth of processing and personal relevance. </a:t>
            </a:r>
            <a:endParaRPr lang="en-US" dirty="0" smtClean="0"/>
          </a:p>
          <a:p>
            <a:r>
              <a:rPr lang="en-US" dirty="0"/>
              <a:t>Conduct a thorough review of training provided to Education Services Specialists and of post-test interpretation processes, to include updates to the websites, measures, and activities.</a:t>
            </a:r>
          </a:p>
          <a:p>
            <a:r>
              <a:rPr lang="en-US" dirty="0"/>
              <a:t>Expand the interpretative information for ASVAB results to provide detailed suggestions for understanding and strengthening skills. Consider including additional reflective questions to enhance understanding of results and facilitate action steps for the career exploration process.</a:t>
            </a:r>
          </a:p>
          <a:p>
            <a:r>
              <a:rPr lang="en-US" dirty="0"/>
              <a:t>Make it a priority to increase the number of computerized administration options beyond the current CEP, including smartphone applications</a:t>
            </a:r>
            <a:r>
              <a:rPr lang="en-US" dirty="0" smtClean="0"/>
              <a:t>.</a:t>
            </a:r>
            <a:endParaRPr lang="en-US" dirty="0"/>
          </a:p>
          <a:p>
            <a:pPr lvl="1"/>
            <a:r>
              <a:rPr lang="en-US" b="1" dirty="0" smtClean="0"/>
              <a:t>Classroom activity inclusion and PTI Training</a:t>
            </a:r>
          </a:p>
          <a:p>
            <a:pPr lvl="2"/>
            <a:r>
              <a:rPr lang="en-US" b="1" dirty="0" smtClean="0"/>
              <a:t>By educating the field on the information included in the websites, and inviting recruiting commands to participate in the train-the-trainer model, we have built in multiple opportunities for schools, counselors, and recruiters to use the CEP to inform students of their options. (Ongoing)</a:t>
            </a:r>
          </a:p>
          <a:p>
            <a:endParaRPr lang="en-US" dirty="0" smtClean="0"/>
          </a:p>
          <a:p>
            <a:pPr lvl="2"/>
            <a:endParaRPr lang="en-US" i="1" dirty="0"/>
          </a:p>
        </p:txBody>
      </p:sp>
    </p:spTree>
    <p:extLst>
      <p:ext uri="{BB962C8B-B14F-4D97-AF65-F5344CB8AC3E}">
        <p14:creationId xmlns:p14="http://schemas.microsoft.com/office/powerpoint/2010/main" val="299882754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4839</TotalTime>
  <Words>4010</Words>
  <Application>Microsoft Macintosh PowerPoint</Application>
  <PresentationFormat>Widescreen</PresentationFormat>
  <Paragraphs>695</Paragraphs>
  <Slides>44</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44</vt:i4>
      </vt:variant>
    </vt:vector>
  </HeadingPairs>
  <TitlesOfParts>
    <vt:vector size="56" baseType="lpstr">
      <vt:lpstr>Arial Hebrew</vt:lpstr>
      <vt:lpstr>Calibri</vt:lpstr>
      <vt:lpstr>Calibri Light</vt:lpstr>
      <vt:lpstr>Futuru</vt:lpstr>
      <vt:lpstr>Gotham</vt:lpstr>
      <vt:lpstr>Gotham Light</vt:lpstr>
      <vt:lpstr>Gotham Medium</vt:lpstr>
      <vt:lpstr>Arial</vt:lpstr>
      <vt:lpstr>2_Office Theme</vt:lpstr>
      <vt:lpstr>4_Office Theme</vt:lpstr>
      <vt:lpstr>5_Office Theme</vt:lpstr>
      <vt:lpstr>6_Office Theme</vt:lpstr>
      <vt:lpstr>PowerPoint Presentation</vt:lpstr>
      <vt:lpstr>Discussion Topics</vt:lpstr>
      <vt:lpstr>Expert Panel Recommendations and Progress</vt:lpstr>
      <vt:lpstr>Expert Panel/Needs Assessment:  Program Processes</vt:lpstr>
      <vt:lpstr>Expert Panel/Needs Assessment:  Assessments</vt:lpstr>
      <vt:lpstr>Expert Panel/Needs Assessment:  Websites</vt:lpstr>
      <vt:lpstr>Expert Panel/Needs Assessment:  Inclusion in Scientific Literature</vt:lpstr>
      <vt:lpstr>Expert Panel/Needs Assessment:  Reports and Interpretation</vt:lpstr>
      <vt:lpstr>Expert Panel/Needs Assessment:  Website Engagement</vt:lpstr>
      <vt:lpstr>Expert Panel/Needs Assessment:  Recommendations and Progress</vt:lpstr>
      <vt:lpstr>Business Modernization Contract</vt:lpstr>
      <vt:lpstr>Business Modernization Contract</vt:lpstr>
      <vt:lpstr>Business Modernization Contract</vt:lpstr>
      <vt:lpstr>State Usage and ESSA</vt:lpstr>
      <vt:lpstr>State Legislature Schedules for 2020</vt:lpstr>
      <vt:lpstr>Contracting Effort:  State Usage of ASVAB</vt:lpstr>
      <vt:lpstr>States that reference ASVAB CEP or career development in legislation </vt:lpstr>
      <vt:lpstr>States that mention ASVAB only in legislation</vt:lpstr>
      <vt:lpstr>PowerPoint Presentation</vt:lpstr>
      <vt:lpstr>Level of Engagement by State</vt:lpstr>
      <vt:lpstr>ASVAB CEP and ESSA</vt:lpstr>
      <vt:lpstr>Impact of TX Legislation on testing numbers and options chosen by schools</vt:lpstr>
      <vt:lpstr>ASVAB CEP and Texas</vt:lpstr>
      <vt:lpstr>ASVAB CEP Orientation Event in Indiana</vt:lpstr>
      <vt:lpstr>ESS and Recruiting Commands Engagement with State BOEs</vt:lpstr>
      <vt:lpstr>PTI Proficiency Training </vt:lpstr>
      <vt:lpstr>PTI Proficiency Training</vt:lpstr>
      <vt:lpstr>ASVAB CEP Numbers and Metrics</vt:lpstr>
      <vt:lpstr>Website Utilization: www.asvabprogram.com  (July 1 – June 30)</vt:lpstr>
      <vt:lpstr>Access Code Utilization (July 1, 2018 – June 30, 2019)</vt:lpstr>
      <vt:lpstr>PTI Proficiency Requirements</vt:lpstr>
      <vt:lpstr>Post-Test Interpretation Proficiency Training</vt:lpstr>
      <vt:lpstr>Virtual Training Consists of: </vt:lpstr>
      <vt:lpstr>Virtual Training Topics Covered</vt:lpstr>
      <vt:lpstr>In-Person Group Composition</vt:lpstr>
      <vt:lpstr>Attendee Feedback</vt:lpstr>
      <vt:lpstr>Monitoring Effectiveness and use of PTI Proficiency Process</vt:lpstr>
      <vt:lpstr>#OptionReady</vt:lpstr>
      <vt:lpstr>What is #optionready? </vt:lpstr>
      <vt:lpstr>#optionready Campaign</vt:lpstr>
      <vt:lpstr>Monthly Toolkit</vt:lpstr>
      <vt:lpstr>National Events</vt:lpstr>
      <vt:lpstr>Communication Efforts: Program Materials</vt:lpstr>
      <vt:lpstr>Inquiries </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Utilization: www.asvabprogram.com  (July 1 – June 30)</dc:title>
  <dc:creator>Kate McLean</dc:creator>
  <cp:lastModifiedBy>Microsoft Office User</cp:lastModifiedBy>
  <cp:revision>57</cp:revision>
  <dcterms:created xsi:type="dcterms:W3CDTF">2019-08-05T18:09:23Z</dcterms:created>
  <dcterms:modified xsi:type="dcterms:W3CDTF">2019-10-28T18:40:55Z</dcterms:modified>
</cp:coreProperties>
</file>